
<file path=[Content_Types].xml><?xml version="1.0" encoding="utf-8"?>
<Types xmlns="http://schemas.openxmlformats.org/package/2006/content-types">
  <Default Extension="emf" ContentType="image/x-emf"/>
  <Default Extension="jpeg" ContentType="image/jpeg"/>
  <Default Extension="jpg" ContentType="image/jpeg"/>
  <Default Extension="mov" ContentType="video/quicktime"/>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7" r:id="rId3"/>
  </p:sldMasterIdLst>
  <p:notesMasterIdLst>
    <p:notesMasterId r:id="rId48"/>
  </p:notesMasterIdLst>
  <p:handoutMasterIdLst>
    <p:handoutMasterId r:id="rId49"/>
  </p:handoutMasterIdLst>
  <p:sldIdLst>
    <p:sldId id="303" r:id="rId4"/>
    <p:sldId id="581" r:id="rId5"/>
    <p:sldId id="582" r:id="rId6"/>
    <p:sldId id="583" r:id="rId7"/>
    <p:sldId id="584" r:id="rId8"/>
    <p:sldId id="516" r:id="rId9"/>
    <p:sldId id="265" r:id="rId10"/>
    <p:sldId id="558" r:id="rId11"/>
    <p:sldId id="578" r:id="rId12"/>
    <p:sldId id="579" r:id="rId13"/>
    <p:sldId id="264" r:id="rId14"/>
    <p:sldId id="580" r:id="rId15"/>
    <p:sldId id="585" r:id="rId16"/>
    <p:sldId id="586" r:id="rId17"/>
    <p:sldId id="587" r:id="rId18"/>
    <p:sldId id="551" r:id="rId19"/>
    <p:sldId id="569" r:id="rId20"/>
    <p:sldId id="588" r:id="rId21"/>
    <p:sldId id="577" r:id="rId22"/>
    <p:sldId id="591" r:id="rId23"/>
    <p:sldId id="592" r:id="rId24"/>
    <p:sldId id="593" r:id="rId25"/>
    <p:sldId id="595" r:id="rId26"/>
    <p:sldId id="596" r:id="rId27"/>
    <p:sldId id="597" r:id="rId28"/>
    <p:sldId id="598" r:id="rId29"/>
    <p:sldId id="599" r:id="rId30"/>
    <p:sldId id="553" r:id="rId31"/>
    <p:sldId id="590" r:id="rId32"/>
    <p:sldId id="589" r:id="rId33"/>
    <p:sldId id="487" r:id="rId34"/>
    <p:sldId id="374" r:id="rId35"/>
    <p:sldId id="316" r:id="rId36"/>
    <p:sldId id="319" r:id="rId37"/>
    <p:sldId id="346" r:id="rId38"/>
    <p:sldId id="359" r:id="rId39"/>
    <p:sldId id="361" r:id="rId40"/>
    <p:sldId id="362" r:id="rId41"/>
    <p:sldId id="363" r:id="rId42"/>
    <p:sldId id="364" r:id="rId43"/>
    <p:sldId id="573" r:id="rId44"/>
    <p:sldId id="541" r:id="rId45"/>
    <p:sldId id="492" r:id="rId46"/>
    <p:sldId id="360" r:id="rId47"/>
  </p:sldIdLst>
  <p:sldSz cx="12192000" cy="6858000"/>
  <p:notesSz cx="9144000" cy="6858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2600"/>
    <a:srgbClr val="FF2F92"/>
    <a:srgbClr val="AB7942"/>
    <a:srgbClr val="FFD579"/>
    <a:srgbClr val="7A81FF"/>
    <a:srgbClr val="D883FF"/>
    <a:srgbClr val="FF85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348"/>
    <p:restoredTop sz="73333" autoAdjust="0"/>
  </p:normalViewPr>
  <p:slideViewPr>
    <p:cSldViewPr snapToGrid="0" snapToObjects="1">
      <p:cViewPr varScale="1">
        <p:scale>
          <a:sx n="60" d="100"/>
          <a:sy n="60" d="100"/>
        </p:scale>
        <p:origin x="1718" y="53"/>
      </p:cViewPr>
      <p:guideLst>
        <p:guide orient="horz" pos="2160"/>
        <p:guide pos="3840"/>
      </p:guideLst>
    </p:cSldViewPr>
  </p:slideViewPr>
  <p:notesTextViewPr>
    <p:cViewPr>
      <p:scale>
        <a:sx n="135" d="100"/>
        <a:sy n="135" d="100"/>
      </p:scale>
      <p:origin x="0" y="0"/>
    </p:cViewPr>
  </p:notesTextViewPr>
  <p:sorterViewPr>
    <p:cViewPr>
      <p:scale>
        <a:sx n="80" d="100"/>
        <a:sy n="80" d="100"/>
      </p:scale>
      <p:origin x="0" y="0"/>
    </p:cViewPr>
  </p:sorterViewPr>
  <p:notesViewPr>
    <p:cSldViewPr snapToGrid="0" snapToObjects="1">
      <p:cViewPr varScale="1">
        <p:scale>
          <a:sx n="99" d="100"/>
          <a:sy n="99" d="100"/>
        </p:scale>
        <p:origin x="3160" y="1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presProps" Target="presProps.xml"/><Relationship Id="rId7" Type="http://schemas.openxmlformats.org/officeDocument/2006/relationships/slide" Target="slides/slide4.xml"/><Relationship Id="rId2" Type="http://schemas.openxmlformats.org/officeDocument/2006/relationships/customXml" Target="../customXml/item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tableStyles" Target="tableStyles.xml"/><Relationship Id="rId5" Type="http://schemas.openxmlformats.org/officeDocument/2006/relationships/slide" Target="slides/slide2.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notesMaster" Target="notesMasters/notesMaster1.xml"/><Relationship Id="rId8" Type="http://schemas.openxmlformats.org/officeDocument/2006/relationships/slide" Target="slides/slide5.xml"/><Relationship Id="rId51" Type="http://schemas.openxmlformats.org/officeDocument/2006/relationships/viewProps" Target="viewProps.xml"/><Relationship Id="rId3" Type="http://schemas.openxmlformats.org/officeDocument/2006/relationships/slideMaster" Target="slideMasters/slideMaster1.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20" Type="http://schemas.openxmlformats.org/officeDocument/2006/relationships/slide" Target="slides/slide17.xml"/><Relationship Id="rId41" Type="http://schemas.openxmlformats.org/officeDocument/2006/relationships/slide" Target="slides/slide38.xml"/><Relationship Id="rId1" Type="http://schemas.openxmlformats.org/officeDocument/2006/relationships/customXml" Target="../customXml/item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5179484" y="0"/>
            <a:ext cx="3962400" cy="344091"/>
          </a:xfrm>
          <a:prstGeom prst="rect">
            <a:avLst/>
          </a:prstGeom>
        </p:spPr>
        <p:txBody>
          <a:bodyPr vert="horz" lIns="91440" tIns="45720" rIns="91440" bIns="45720" rtlCol="0"/>
          <a:lstStyle>
            <a:lvl1pPr algn="r">
              <a:defRPr sz="1200"/>
            </a:lvl1pPr>
          </a:lstStyle>
          <a:p>
            <a:fld id="{88389790-147C-7748-A8A1-65FAC8A20F72}" type="datetimeFigureOut">
              <a:rPr lang="en-US" smtClean="0"/>
              <a:t>7/23/2024</a:t>
            </a:fld>
            <a:endParaRPr lang="en-US"/>
          </a:p>
        </p:txBody>
      </p:sp>
      <p:sp>
        <p:nvSpPr>
          <p:cNvPr id="4" name="Footer Placeholder 3"/>
          <p:cNvSpPr>
            <a:spLocks noGrp="1"/>
          </p:cNvSpPr>
          <p:nvPr>
            <p:ph type="ftr" sz="quarter" idx="2"/>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5179484" y="6513910"/>
            <a:ext cx="3962400" cy="344090"/>
          </a:xfrm>
          <a:prstGeom prst="rect">
            <a:avLst/>
          </a:prstGeom>
        </p:spPr>
        <p:txBody>
          <a:bodyPr vert="horz" lIns="91440" tIns="45720" rIns="91440" bIns="45720" rtlCol="0" anchor="b"/>
          <a:lstStyle>
            <a:lvl1pPr algn="r">
              <a:defRPr sz="1200"/>
            </a:lvl1pPr>
          </a:lstStyle>
          <a:p>
            <a:fld id="{31187C3C-3B4A-A94C-9469-5678414FBFB8}" type="slidenum">
              <a:rPr lang="en-US" smtClean="0"/>
              <a:t>‹Nº›</a:t>
            </a:fld>
            <a:endParaRPr lang="en-US"/>
          </a:p>
        </p:txBody>
      </p:sp>
    </p:spTree>
    <p:extLst>
      <p:ext uri="{BB962C8B-B14F-4D97-AF65-F5344CB8AC3E}">
        <p14:creationId xmlns:p14="http://schemas.microsoft.com/office/powerpoint/2010/main" val="8209896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48CB77B6-7185-9642-B594-FCD5D893C7A0}" type="datetimeFigureOut">
              <a:rPr lang="en-US" smtClean="0"/>
              <a:t>7/23/2024</a:t>
            </a:fld>
            <a:endParaRPr lang="en-US"/>
          </a:p>
        </p:txBody>
      </p:sp>
      <p:sp>
        <p:nvSpPr>
          <p:cNvPr id="4" name="Slide Image Placeholder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0A193586-FEB5-7C43-8F44-7EFAE4EECA28}" type="slidenum">
              <a:rPr lang="en-US" smtClean="0"/>
              <a:t>‹Nº›</a:t>
            </a:fld>
            <a:endParaRPr lang="en-US"/>
          </a:p>
        </p:txBody>
      </p:sp>
    </p:spTree>
    <p:extLst>
      <p:ext uri="{BB962C8B-B14F-4D97-AF65-F5344CB8AC3E}">
        <p14:creationId xmlns:p14="http://schemas.microsoft.com/office/powerpoint/2010/main" val="2811076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sym typeface="Wingdings" pitchFamily="2" charset="2"/>
            </a:endParaRPr>
          </a:p>
        </p:txBody>
      </p:sp>
      <p:sp>
        <p:nvSpPr>
          <p:cNvPr id="4" name="Slide Number Placeholder 3"/>
          <p:cNvSpPr>
            <a:spLocks noGrp="1"/>
          </p:cNvSpPr>
          <p:nvPr>
            <p:ph type="sldNum" sz="quarter" idx="10"/>
          </p:nvPr>
        </p:nvSpPr>
        <p:spPr/>
        <p:txBody>
          <a:bodyPr/>
          <a:lstStyle/>
          <a:p>
            <a:fld id="{DD65BEC1-91A9-F040-80A2-A1EC33E8D6DB}"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14429181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28</a:t>
            </a:fld>
            <a:endParaRPr lang="en-US"/>
          </a:p>
        </p:txBody>
      </p:sp>
    </p:spTree>
    <p:extLst>
      <p:ext uri="{BB962C8B-B14F-4D97-AF65-F5344CB8AC3E}">
        <p14:creationId xmlns:p14="http://schemas.microsoft.com/office/powerpoint/2010/main" val="31841922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 are familiar with how to create Quarto documents we can begin the process of performing data analysis in R in earnest by importing a clinical data set.</a:t>
            </a:r>
          </a:p>
        </p:txBody>
      </p:sp>
      <p:sp>
        <p:nvSpPr>
          <p:cNvPr id="4" name="Slide Number Placeholder 3"/>
          <p:cNvSpPr>
            <a:spLocks noGrp="1"/>
          </p:cNvSpPr>
          <p:nvPr>
            <p:ph type="sldNum" sz="quarter" idx="5"/>
          </p:nvPr>
        </p:nvSpPr>
        <p:spPr/>
        <p:txBody>
          <a:bodyPr/>
          <a:lstStyle/>
          <a:p>
            <a:fld id="{0A193586-FEB5-7C43-8F44-7EFAE4EECA28}" type="slidenum">
              <a:rPr lang="en-US" smtClean="0"/>
              <a:t>30</a:t>
            </a:fld>
            <a:endParaRPr lang="en-US"/>
          </a:p>
        </p:txBody>
      </p:sp>
    </p:spTree>
    <p:extLst>
      <p:ext uri="{BB962C8B-B14F-4D97-AF65-F5344CB8AC3E}">
        <p14:creationId xmlns:p14="http://schemas.microsoft.com/office/powerpoint/2010/main" val="13118037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diagram may look familiar, you saw it in the Welcome presentation.</a:t>
            </a:r>
          </a:p>
          <a:p>
            <a:endParaRPr lang="en-US" dirty="0"/>
          </a:p>
          <a:p>
            <a:r>
              <a:rPr lang="en-US" dirty="0"/>
              <a:t>The first step in the data analysis pipeline is to load (**) the data into the environment so we can begin to tidy and transform that data.</a:t>
            </a:r>
          </a:p>
          <a:p>
            <a:endParaRPr lang="en-US" dirty="0"/>
          </a:p>
          <a:p>
            <a:r>
              <a:rPr lang="en-US" dirty="0"/>
              <a:t>In today’s course we will be using a de-identified data set consisting of COVID-19 laboratory test results from a microbiology lab.  This data is stored as a CSV file.</a:t>
            </a:r>
          </a:p>
        </p:txBody>
      </p:sp>
      <p:sp>
        <p:nvSpPr>
          <p:cNvPr id="4" name="Slide Number Placeholder 3"/>
          <p:cNvSpPr>
            <a:spLocks noGrp="1"/>
          </p:cNvSpPr>
          <p:nvPr>
            <p:ph type="sldNum" sz="quarter" idx="5"/>
          </p:nvPr>
        </p:nvSpPr>
        <p:spPr/>
        <p:txBody>
          <a:bodyPr/>
          <a:lstStyle/>
          <a:p>
            <a:fld id="{1FCC21F6-288D-5A4B-ACA3-285287681776}" type="slidenum">
              <a:rPr lang="en-US" smtClean="0"/>
              <a:t>31</a:t>
            </a:fld>
            <a:endParaRPr lang="en-US"/>
          </a:p>
        </p:txBody>
      </p:sp>
    </p:spTree>
    <p:extLst>
      <p:ext uri="{BB962C8B-B14F-4D97-AF65-F5344CB8AC3E}">
        <p14:creationId xmlns:p14="http://schemas.microsoft.com/office/powerpoint/2010/main" val="33377644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what’s a CSV file? CSV stands</a:t>
            </a:r>
            <a:r>
              <a:rPr lang="en-US" baseline="0" dirty="0"/>
              <a:t> for comma-separated values. </a:t>
            </a:r>
          </a:p>
          <a:p>
            <a:endParaRPr lang="en-US" baseline="0" dirty="0"/>
          </a:p>
          <a:p>
            <a:r>
              <a:rPr lang="en-US" baseline="0" dirty="0"/>
              <a:t>** A CSV file is a plain text file, which means you can open it in a text editor and look at it.</a:t>
            </a:r>
          </a:p>
          <a:p>
            <a:endParaRPr lang="en-US" baseline="0" dirty="0"/>
          </a:p>
          <a:p>
            <a:r>
              <a:rPr lang="en-US" baseline="0" dirty="0"/>
              <a:t>Here we have a CSV file with the names, medical record numbers, and dates of birth for three fictional “patients”</a:t>
            </a:r>
          </a:p>
          <a:p>
            <a:endParaRPr lang="en-US" baseline="0" dirty="0"/>
          </a:p>
          <a:p>
            <a:r>
              <a:rPr lang="en-US" baseline="0" dirty="0"/>
              <a:t>** This data structure is called rectangular because it falls into rows and columns, where each row has the same # of columns, and each columns has the same # of rows. </a:t>
            </a:r>
          </a:p>
          <a:p>
            <a:endParaRPr lang="en-US" baseline="0" dirty="0"/>
          </a:p>
          <a:p>
            <a:r>
              <a:rPr lang="en-US" baseline="0" dirty="0"/>
              <a:t>** Also note that this particular CSV file has a header row that instead of data, has a descriptor of what kinds of data are found in each column. CSV files often but not always have such a header row.</a:t>
            </a:r>
          </a:p>
        </p:txBody>
      </p:sp>
      <p:sp>
        <p:nvSpPr>
          <p:cNvPr id="4" name="Slide Number Placeholder 3"/>
          <p:cNvSpPr>
            <a:spLocks noGrp="1"/>
          </p:cNvSpPr>
          <p:nvPr>
            <p:ph type="sldNum" sz="quarter" idx="10"/>
          </p:nvPr>
        </p:nvSpPr>
        <p:spPr/>
        <p:txBody>
          <a:bodyPr/>
          <a:lstStyle/>
          <a:p>
            <a:fld id="{0A193586-FEB5-7C43-8F44-7EFAE4EECA28}" type="slidenum">
              <a:rPr lang="en-US" smtClean="0"/>
              <a:t>32</a:t>
            </a:fld>
            <a:endParaRPr lang="en-US"/>
          </a:p>
        </p:txBody>
      </p:sp>
    </p:spTree>
    <p:extLst>
      <p:ext uri="{BB962C8B-B14F-4D97-AF65-F5344CB8AC3E}">
        <p14:creationId xmlns:p14="http://schemas.microsoft.com/office/powerpoint/2010/main" val="4386338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import our CSV data, we need some additional data analysis tools.  In this course, we will be leveraging the </a:t>
            </a:r>
            <a:r>
              <a:rPr lang="en-US" dirty="0" err="1"/>
              <a:t>Tidyverse</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a:t>
            </a:r>
            <a:r>
              <a:rPr lang="en-US" dirty="0" err="1"/>
              <a:t>Tidyverse</a:t>
            </a:r>
            <a:r>
              <a:rPr lang="en-US" dirty="0"/>
              <a:t> is a</a:t>
            </a:r>
            <a:r>
              <a:rPr lang="en-US" baseline="0" dirty="0"/>
              <a:t> modern set of tools for data analysis in R. It’s quickly becoming the de facto standard for doing data science with R.</a:t>
            </a:r>
          </a:p>
          <a:p>
            <a:endParaRPr lang="en-US" dirty="0"/>
          </a:p>
          <a:p>
            <a:r>
              <a:rPr lang="en-US" dirty="0"/>
              <a:t>The basic tenets of “tidy” data analysis include:</a:t>
            </a:r>
          </a:p>
          <a:p>
            <a:pPr marL="171450" indent="-171450">
              <a:buFontTx/>
              <a:buChar char="-"/>
            </a:pPr>
            <a:r>
              <a:rPr lang="en-US" dirty="0"/>
              <a:t>Data should be organized in a consistent, standardized way. Each row is an observation, and each column is a variable. This is a very common way to organize data in a spreadsheet and might sound familiar from how you may already organize data in tools like Excel.</a:t>
            </a:r>
          </a:p>
          <a:p>
            <a:pPr marL="171450" indent="-171450">
              <a:buFontTx/>
              <a:buChar char="-"/>
            </a:pPr>
            <a:r>
              <a:rPr lang="en-US" dirty="0"/>
              <a:t>Programming code that acts on the data should be consistent, concise, and mimic the narrative language as much as possible.</a:t>
            </a:r>
          </a:p>
          <a:p>
            <a:pPr marL="171450" indent="-171450">
              <a:buFontTx/>
              <a:buChar char="-"/>
            </a:pPr>
            <a:r>
              <a:rPr lang="en-US" dirty="0"/>
              <a:t>Each data analysis can be broken down into a series of atomic steps, such as “select this column” or ”arrange the data by the values in that column”. Accordingly, an arbitrarily complex data analysis can be broken down as a pipeline of atomic steps.</a:t>
            </a:r>
          </a:p>
        </p:txBody>
      </p:sp>
      <p:sp>
        <p:nvSpPr>
          <p:cNvPr id="4" name="Slide Number Placeholder 3"/>
          <p:cNvSpPr>
            <a:spLocks noGrp="1"/>
          </p:cNvSpPr>
          <p:nvPr>
            <p:ph type="sldNum" sz="quarter" idx="10"/>
          </p:nvPr>
        </p:nvSpPr>
        <p:spPr/>
        <p:txBody>
          <a:bodyPr/>
          <a:lstStyle/>
          <a:p>
            <a:fld id="{DD65BEC1-91A9-F040-80A2-A1EC33E8D6DB}" type="slidenum">
              <a:rPr lang="en-US" smtClean="0"/>
              <a:t>33</a:t>
            </a:fld>
            <a:endParaRPr lang="en-US"/>
          </a:p>
        </p:txBody>
      </p:sp>
    </p:spTree>
    <p:extLst>
      <p:ext uri="{BB962C8B-B14F-4D97-AF65-F5344CB8AC3E}">
        <p14:creationId xmlns:p14="http://schemas.microsoft.com/office/powerpoint/2010/main" val="31108800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The </a:t>
            </a:r>
            <a:r>
              <a:rPr lang="en-US" baseline="0" dirty="0" err="1"/>
              <a:t>Tidyverse</a:t>
            </a:r>
            <a:r>
              <a:rPr lang="en-US" baseline="0" dirty="0"/>
              <a:t> is package (a collection of functions, data, and help documentation) that we can use to extend the functionality of R.</a:t>
            </a:r>
          </a:p>
          <a:p>
            <a:endParaRPr lang="en-US" baseline="0" dirty="0"/>
          </a:p>
          <a:p>
            <a:r>
              <a:rPr lang="en-US" baseline="0" dirty="0"/>
              <a:t>Packages need to be installed explicitly – with the command </a:t>
            </a:r>
            <a:r>
              <a:rPr lang="en-US" b="1" baseline="0" dirty="0" err="1"/>
              <a:t>install.packages</a:t>
            </a:r>
            <a:r>
              <a:rPr lang="en-US" baseline="0" dirty="0"/>
              <a:t>. So let’s say you want to install a package named “</a:t>
            </a:r>
            <a:r>
              <a:rPr lang="en-US" baseline="0" dirty="0" err="1"/>
              <a:t>tidyverse</a:t>
            </a:r>
            <a:r>
              <a:rPr lang="en-US" baseline="0" dirty="0"/>
              <a:t>”. You go to the R Console and type </a:t>
            </a:r>
            <a:r>
              <a:rPr lang="en-US" baseline="0" dirty="0" err="1"/>
              <a:t>install.packages</a:t>
            </a:r>
            <a:r>
              <a:rPr lang="en-US" baseline="0" dirty="0"/>
              <a:t>(“</a:t>
            </a:r>
            <a:r>
              <a:rPr lang="en-US" baseline="0" dirty="0" err="1"/>
              <a:t>tidyverse</a:t>
            </a:r>
            <a:r>
              <a:rPr lang="en-US" baseline="0" dirty="0"/>
              <a:t>”). </a:t>
            </a:r>
          </a:p>
          <a:p>
            <a:endParaRPr lang="en-US" baseline="0" dirty="0"/>
          </a:p>
          <a:p>
            <a:r>
              <a:rPr lang="en-US" baseline="0" dirty="0"/>
              <a:t>Each package you want to use needs to be installed only once on each computer. However, in order to use the functions or data in the package, you also need to </a:t>
            </a:r>
            <a:r>
              <a:rPr lang="en-US" b="1" baseline="0" dirty="0"/>
              <a:t>load</a:t>
            </a:r>
            <a:r>
              <a:rPr lang="en-US" b="0" baseline="0" dirty="0"/>
              <a:t> the package. This is done with the command “library”. So to enable all the functions in the “</a:t>
            </a:r>
            <a:r>
              <a:rPr lang="en-US" b="0" baseline="0" dirty="0" err="1"/>
              <a:t>tidyverse</a:t>
            </a:r>
            <a:r>
              <a:rPr lang="en-US" b="0" baseline="0" dirty="0"/>
              <a:t>” package, you type library(“</a:t>
            </a:r>
            <a:r>
              <a:rPr lang="en-US" b="0" baseline="0" dirty="0" err="1"/>
              <a:t>tidyverse</a:t>
            </a:r>
            <a:r>
              <a:rPr lang="en-US" b="0" baseline="0" dirty="0"/>
              <a:t>”). Packages remain loaded until you quit R. So every time you start a new R session you have to load each package that you want to use again.</a:t>
            </a:r>
          </a:p>
          <a:p>
            <a:endParaRPr lang="en-US" b="0" baseline="0" dirty="0"/>
          </a:p>
          <a:p>
            <a:r>
              <a:rPr lang="en-US" b="0" baseline="0" dirty="0"/>
              <a:t>On our RStudio Server, you won’t need to install any packages for this course (we have installed them for you). But at times in this course you’ll need to load packages. We’ll practice this later.</a:t>
            </a:r>
            <a:endParaRPr lang="en-US" baseline="0" dirty="0"/>
          </a:p>
          <a:p>
            <a:endParaRPr lang="en-US" baseline="0" dirty="0"/>
          </a:p>
          <a:p>
            <a:r>
              <a:rPr lang="en-US" baseline="0" dirty="0"/>
              <a:t>So these are the first two R commands we’ve covered - </a:t>
            </a:r>
            <a:r>
              <a:rPr lang="en-US" b="1" baseline="0" dirty="0" err="1"/>
              <a:t>install.packages</a:t>
            </a:r>
            <a:r>
              <a:rPr lang="en-US" b="1" baseline="0" dirty="0"/>
              <a:t> </a:t>
            </a:r>
            <a:r>
              <a:rPr lang="en-US" baseline="0" dirty="0"/>
              <a:t>and </a:t>
            </a:r>
            <a:r>
              <a:rPr lang="en-US" b="1" baseline="0" dirty="0"/>
              <a:t>library</a:t>
            </a:r>
            <a:r>
              <a:rPr lang="en-US" baseline="0" dirty="0"/>
              <a:t>.</a:t>
            </a:r>
          </a:p>
        </p:txBody>
      </p:sp>
      <p:sp>
        <p:nvSpPr>
          <p:cNvPr id="4" name="Slide Number Placeholder 3"/>
          <p:cNvSpPr>
            <a:spLocks noGrp="1"/>
          </p:cNvSpPr>
          <p:nvPr>
            <p:ph type="sldNum" sz="quarter" idx="10"/>
          </p:nvPr>
        </p:nvSpPr>
        <p:spPr/>
        <p:txBody>
          <a:bodyPr/>
          <a:lstStyle/>
          <a:p>
            <a:fld id="{0A193586-FEB5-7C43-8F44-7EFAE4EECA28}" type="slidenum">
              <a:rPr lang="en-US" smtClean="0"/>
              <a:t>34</a:t>
            </a:fld>
            <a:endParaRPr lang="en-US"/>
          </a:p>
        </p:txBody>
      </p:sp>
    </p:spTree>
    <p:extLst>
      <p:ext uri="{BB962C8B-B14F-4D97-AF65-F5344CB8AC3E}">
        <p14:creationId xmlns:p14="http://schemas.microsoft.com/office/powerpoint/2010/main" val="25456704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the </a:t>
            </a:r>
            <a:r>
              <a:rPr lang="en-US" dirty="0" err="1"/>
              <a:t>Tidyverse</a:t>
            </a:r>
            <a:r>
              <a:rPr lang="en-US" dirty="0"/>
              <a:t> package has been loaded via library, we can</a:t>
            </a:r>
            <a:r>
              <a:rPr lang="en-US" baseline="0" dirty="0"/>
              <a:t> import CSV files using the </a:t>
            </a:r>
            <a:r>
              <a:rPr lang="en-US" baseline="0" dirty="0" err="1"/>
              <a:t>read_csv</a:t>
            </a:r>
            <a:r>
              <a:rPr lang="en-US" baseline="0" dirty="0"/>
              <a:t>() function. </a:t>
            </a:r>
          </a:p>
          <a:p>
            <a:endParaRPr lang="en-US" baseline="0" dirty="0"/>
          </a:p>
          <a:p>
            <a:r>
              <a:rPr lang="en-US" baseline="0" dirty="0"/>
              <a:t>Here is a template for how to use the </a:t>
            </a:r>
            <a:r>
              <a:rPr lang="en-US" baseline="0" dirty="0" err="1"/>
              <a:t>read_csv</a:t>
            </a:r>
            <a:r>
              <a:rPr lang="en-US" baseline="0" dirty="0"/>
              <a:t> function to create a data frame object from a CSV file. </a:t>
            </a:r>
          </a:p>
          <a:p>
            <a:endParaRPr lang="en-US" baseline="0" dirty="0"/>
          </a:p>
          <a:p>
            <a:r>
              <a:rPr lang="en-US" baseline="0" dirty="0"/>
              <a:t>You start with the name of a data frame object then you have this left-ward arrow then </a:t>
            </a:r>
            <a:r>
              <a:rPr lang="en-US" baseline="0" dirty="0" err="1"/>
              <a:t>read_csv</a:t>
            </a:r>
            <a:r>
              <a:rPr lang="en-US" baseline="0" dirty="0"/>
              <a:t> and then the file name in parentheses. </a:t>
            </a:r>
          </a:p>
        </p:txBody>
      </p:sp>
      <p:sp>
        <p:nvSpPr>
          <p:cNvPr id="4" name="Slide Number Placeholder 3"/>
          <p:cNvSpPr>
            <a:spLocks noGrp="1"/>
          </p:cNvSpPr>
          <p:nvPr>
            <p:ph type="sldNum" sz="quarter" idx="10"/>
          </p:nvPr>
        </p:nvSpPr>
        <p:spPr/>
        <p:txBody>
          <a:bodyPr/>
          <a:lstStyle/>
          <a:p>
            <a:fld id="{0A193586-FEB5-7C43-8F44-7EFAE4EECA28}" type="slidenum">
              <a:rPr lang="en-US" smtClean="0"/>
              <a:t>35</a:t>
            </a:fld>
            <a:endParaRPr lang="en-US"/>
          </a:p>
        </p:txBody>
      </p:sp>
    </p:spTree>
    <p:extLst>
      <p:ext uri="{BB962C8B-B14F-4D97-AF65-F5344CB8AC3E}">
        <p14:creationId xmlns:p14="http://schemas.microsoft.com/office/powerpoint/2010/main" val="9444038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baseline="0" dirty="0"/>
              <a:t>This code construct is exceedingly common in R, so I want to spend a few minutes exploring it together</a:t>
            </a:r>
          </a:p>
          <a:p>
            <a:pPr marL="171450" indent="-171450">
              <a:buFontTx/>
              <a:buChar char="-"/>
            </a:pPr>
            <a:endParaRPr lang="en-US" baseline="0" dirty="0"/>
          </a:p>
          <a:p>
            <a:pPr marL="171450" indent="-171450">
              <a:buFontTx/>
              <a:buChar char="-"/>
            </a:pPr>
            <a:r>
              <a:rPr lang="en-US" baseline="0" dirty="0" err="1"/>
              <a:t>read_csv</a:t>
            </a:r>
            <a:r>
              <a:rPr lang="en-US" baseline="0" dirty="0"/>
              <a:t>() is a function. Remember that functions are defined in packages. We loaded the </a:t>
            </a:r>
            <a:r>
              <a:rPr lang="en-US" baseline="0" dirty="0" err="1"/>
              <a:t>Tidyverse</a:t>
            </a:r>
            <a:r>
              <a:rPr lang="en-US" baseline="0" dirty="0"/>
              <a:t> package to be able to use the </a:t>
            </a:r>
            <a:r>
              <a:rPr lang="en-US" baseline="0" dirty="0" err="1"/>
              <a:t>read_csv</a:t>
            </a:r>
            <a:r>
              <a:rPr lang="en-US" baseline="0" dirty="0"/>
              <a:t> function. </a:t>
            </a:r>
          </a:p>
          <a:p>
            <a:pPr marL="171450" indent="-171450">
              <a:buFontTx/>
              <a:buChar char="-"/>
            </a:pPr>
            <a:endParaRPr lang="en-US" baseline="0" dirty="0"/>
          </a:p>
          <a:p>
            <a:pPr marL="171450" indent="-171450">
              <a:buFontTx/>
              <a:buChar char="-"/>
            </a:pPr>
            <a:r>
              <a:rPr lang="en-US" baseline="0" dirty="0"/>
              <a:t>You may be familiar with functions from math class. A function takes an input, say an ‘x’ value and returns an output, say a ’y’ value. Functions in computer programming also take inputs and return outputs. But the inputs and outputs here are the arguments and objects that exist within the context of a programming language. </a:t>
            </a:r>
          </a:p>
          <a:p>
            <a:pPr marL="171450" indent="-171450">
              <a:buFontTx/>
              <a:buChar char="-"/>
            </a:pPr>
            <a:endParaRPr lang="en-US" baseline="0" dirty="0"/>
          </a:p>
          <a:p>
            <a:pPr marL="171450" indent="-171450">
              <a:buFontTx/>
              <a:buChar char="-"/>
            </a:pPr>
            <a:r>
              <a:rPr lang="en-US" baseline="0" dirty="0"/>
              <a:t>For </a:t>
            </a:r>
            <a:r>
              <a:rPr lang="en-US" baseline="0" dirty="0" err="1"/>
              <a:t>read_csv</a:t>
            </a:r>
            <a:r>
              <a:rPr lang="en-US" baseline="0" dirty="0"/>
              <a:t>, the input is the file name of a CSV file; and the output is a data frame with the contents of the file.</a:t>
            </a: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36</a:t>
            </a:fld>
            <a:endParaRPr lang="en-US"/>
          </a:p>
        </p:txBody>
      </p:sp>
    </p:spTree>
    <p:extLst>
      <p:ext uri="{BB962C8B-B14F-4D97-AF65-F5344CB8AC3E}">
        <p14:creationId xmlns:p14="http://schemas.microsoft.com/office/powerpoint/2010/main" val="24749974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The input that goes</a:t>
            </a:r>
            <a:r>
              <a:rPr lang="en-US" baseline="0" dirty="0"/>
              <a:t> into a function is called an </a:t>
            </a:r>
            <a:r>
              <a:rPr lang="en-US" u="sng" baseline="0" dirty="0"/>
              <a:t>argument</a:t>
            </a:r>
            <a:r>
              <a:rPr lang="en-US" baseline="0" dirty="0"/>
              <a:t>. The argument to a function gets put in parentheses.</a:t>
            </a:r>
          </a:p>
          <a:p>
            <a:pPr marL="628650" lvl="1" indent="-171450">
              <a:buFontTx/>
              <a:buChar char="-"/>
            </a:pPr>
            <a:endParaRPr lang="en-US" baseline="0" dirty="0"/>
          </a:p>
          <a:p>
            <a:pPr marL="171450" lvl="0" indent="-171450">
              <a:buFontTx/>
              <a:buChar char="-"/>
            </a:pPr>
            <a:r>
              <a:rPr lang="en-US" baseline="0" dirty="0"/>
              <a:t>A function can have zero, one, or many arguments. If there is more than one argument, we use commas to separate them. We’ll see examples of that later.</a:t>
            </a: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37</a:t>
            </a:fld>
            <a:endParaRPr lang="en-US"/>
          </a:p>
        </p:txBody>
      </p:sp>
    </p:spTree>
    <p:extLst>
      <p:ext uri="{BB962C8B-B14F-4D97-AF65-F5344CB8AC3E}">
        <p14:creationId xmlns:p14="http://schemas.microsoft.com/office/powerpoint/2010/main" val="15875563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The </a:t>
            </a:r>
            <a:r>
              <a:rPr lang="en-US" dirty="0" err="1"/>
              <a:t>read_csv</a:t>
            </a:r>
            <a:r>
              <a:rPr lang="en-US" dirty="0"/>
              <a:t> function outputs a data frame (think table), but if we want to *capture* that data frame inside of a named object, we need to specify that explicitly.</a:t>
            </a:r>
            <a:r>
              <a:rPr lang="en-US" baseline="0" dirty="0"/>
              <a:t>  It is a great idea to capture the output of a function in an object so it can be used as the input for other functions, for example to summarize or visualize the data in the named object. </a:t>
            </a:r>
          </a:p>
        </p:txBody>
      </p:sp>
      <p:sp>
        <p:nvSpPr>
          <p:cNvPr id="4" name="Slide Number Placeholder 3"/>
          <p:cNvSpPr>
            <a:spLocks noGrp="1"/>
          </p:cNvSpPr>
          <p:nvPr>
            <p:ph type="sldNum" sz="quarter" idx="10"/>
          </p:nvPr>
        </p:nvSpPr>
        <p:spPr/>
        <p:txBody>
          <a:bodyPr/>
          <a:lstStyle/>
          <a:p>
            <a:fld id="{0A193586-FEB5-7C43-8F44-7EFAE4EECA28}" type="slidenum">
              <a:rPr lang="en-US" smtClean="0"/>
              <a:t>38</a:t>
            </a:fld>
            <a:endParaRPr lang="en-US"/>
          </a:p>
        </p:txBody>
      </p:sp>
    </p:spTree>
    <p:extLst>
      <p:ext uri="{BB962C8B-B14F-4D97-AF65-F5344CB8AC3E}">
        <p14:creationId xmlns:p14="http://schemas.microsoft.com/office/powerpoint/2010/main" val="14194994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5"/>
          </p:nvPr>
        </p:nvSpPr>
        <p:spPr/>
        <p:txBody>
          <a:bodyPr/>
          <a:lstStyle/>
          <a:p>
            <a:fld id="{0A193586-FEB5-7C43-8F44-7EFAE4EECA28}" type="slidenum">
              <a:rPr lang="en-US" smtClean="0"/>
              <a:t>6</a:t>
            </a:fld>
            <a:endParaRPr lang="en-US"/>
          </a:p>
        </p:txBody>
      </p:sp>
    </p:spTree>
    <p:extLst>
      <p:ext uri="{BB962C8B-B14F-4D97-AF65-F5344CB8AC3E}">
        <p14:creationId xmlns:p14="http://schemas.microsoft.com/office/powerpoint/2010/main" val="91887940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To put the output of the </a:t>
            </a:r>
            <a:r>
              <a:rPr lang="en-US" dirty="0" err="1"/>
              <a:t>read_csv</a:t>
            </a:r>
            <a:r>
              <a:rPr lang="en-US" dirty="0"/>
              <a:t> function into a named</a:t>
            </a:r>
            <a:r>
              <a:rPr lang="en-US" baseline="0" dirty="0"/>
              <a:t> object, we use the assignment operator. </a:t>
            </a:r>
          </a:p>
          <a:p>
            <a:pPr marL="171450" indent="-171450">
              <a:buFontTx/>
              <a:buChar char="-"/>
            </a:pPr>
            <a:endParaRPr lang="en-US" baseline="0" dirty="0"/>
          </a:p>
          <a:p>
            <a:pPr marL="171450" indent="-171450">
              <a:buFontTx/>
              <a:buChar char="-"/>
            </a:pPr>
            <a:r>
              <a:rPr lang="en-US" baseline="0" dirty="0"/>
              <a:t>The assignment operator is a smaller-than followed by a dash or minus and looks kind of like an arrow pointing left. It’s usually read as “gets.”</a:t>
            </a: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39</a:t>
            </a:fld>
            <a:endParaRPr lang="en-US"/>
          </a:p>
        </p:txBody>
      </p:sp>
    </p:spTree>
    <p:extLst>
      <p:ext uri="{BB962C8B-B14F-4D97-AF65-F5344CB8AC3E}">
        <p14:creationId xmlns:p14="http://schemas.microsoft.com/office/powerpoint/2010/main" val="9072939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Let’s put these pieces together to load our </a:t>
            </a:r>
            <a:r>
              <a:rPr lang="en-US" baseline="0" dirty="0" err="1"/>
              <a:t>covid</a:t>
            </a:r>
            <a:r>
              <a:rPr lang="en-US" baseline="0" dirty="0"/>
              <a:t> data set.</a:t>
            </a:r>
          </a:p>
          <a:p>
            <a:endParaRPr lang="en-US" baseline="0" dirty="0"/>
          </a:p>
          <a:p>
            <a:r>
              <a:rPr lang="en-US" baseline="0" dirty="0"/>
              <a:t>This line of code reads the “</a:t>
            </a:r>
            <a:r>
              <a:rPr lang="en-US" baseline="0" dirty="0" err="1"/>
              <a:t>covid_testing</a:t>
            </a:r>
            <a:r>
              <a:rPr lang="en-US" baseline="0" dirty="0"/>
              <a:t> object gets the output of the </a:t>
            </a:r>
            <a:r>
              <a:rPr lang="en-US" baseline="0" dirty="0" err="1"/>
              <a:t>read_csv</a:t>
            </a:r>
            <a:r>
              <a:rPr lang="en-US" baseline="0" dirty="0"/>
              <a:t> function on the </a:t>
            </a:r>
            <a:r>
              <a:rPr lang="en-US" baseline="0" dirty="0" err="1"/>
              <a:t>covid_testing</a:t>
            </a:r>
            <a:r>
              <a:rPr lang="en-US" baseline="0" dirty="0"/>
              <a:t> CSV file”.</a:t>
            </a:r>
          </a:p>
          <a:p>
            <a:endParaRPr lang="en-US" baseline="0" dirty="0"/>
          </a:p>
          <a:p>
            <a:r>
              <a:rPr lang="en-US" baseline="0" dirty="0"/>
              <a:t>You might notice that one of the objects is put in quotes and the other one isn't. </a:t>
            </a:r>
          </a:p>
          <a:p>
            <a:endParaRPr lang="en-US" baseline="0" dirty="0"/>
          </a:p>
          <a:p>
            <a:r>
              <a:rPr lang="en-US" baseline="0" dirty="0"/>
              <a:t>To be honest, quotes can be confusing. Names of objects such as data frames don't get quotes. In contrast, literal file names are always put in quotes.  This is part of the grammar of coding (the syntax) in R that will become more familiar to you as you develop proficiency and comfort with the language.</a:t>
            </a:r>
          </a:p>
          <a:p>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40</a:t>
            </a:fld>
            <a:endParaRPr lang="en-US"/>
          </a:p>
        </p:txBody>
      </p:sp>
    </p:spTree>
    <p:extLst>
      <p:ext uri="{BB962C8B-B14F-4D97-AF65-F5344CB8AC3E}">
        <p14:creationId xmlns:p14="http://schemas.microsoft.com/office/powerpoint/2010/main" val="1307717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A193586-FEB5-7C43-8F44-7EFAE4EECA28}" type="slidenum">
              <a:rPr lang="en-US" smtClean="0"/>
              <a:t>41</a:t>
            </a:fld>
            <a:endParaRPr lang="en-US"/>
          </a:p>
        </p:txBody>
      </p:sp>
    </p:spTree>
    <p:extLst>
      <p:ext uri="{BB962C8B-B14F-4D97-AF65-F5344CB8AC3E}">
        <p14:creationId xmlns:p14="http://schemas.microsoft.com/office/powerpoint/2010/main" val="403070365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the end of each lesson we have included a what else section to introduce you to ”what else” you may want to explore and learn about after completing this course.</a:t>
            </a:r>
          </a:p>
          <a:p>
            <a:endParaRPr lang="en-US" dirty="0"/>
          </a:p>
          <a:p>
            <a:r>
              <a:rPr lang="en-US" dirty="0"/>
              <a:t>This includes helpful hints, other functions in the </a:t>
            </a:r>
            <a:r>
              <a:rPr lang="en-US" dirty="0" err="1"/>
              <a:t>Tidyverse</a:t>
            </a:r>
            <a:r>
              <a:rPr lang="en-US" dirty="0"/>
              <a:t>, and exciting packages you may want to check out.</a:t>
            </a:r>
          </a:p>
        </p:txBody>
      </p:sp>
      <p:sp>
        <p:nvSpPr>
          <p:cNvPr id="4" name="Slide Number Placeholder 3"/>
          <p:cNvSpPr>
            <a:spLocks noGrp="1"/>
          </p:cNvSpPr>
          <p:nvPr>
            <p:ph type="sldNum" sz="quarter" idx="5"/>
          </p:nvPr>
        </p:nvSpPr>
        <p:spPr/>
        <p:txBody>
          <a:bodyPr/>
          <a:lstStyle/>
          <a:p>
            <a:fld id="{0A193586-FEB5-7C43-8F44-7EFAE4EECA28}" type="slidenum">
              <a:rPr lang="en-US" smtClean="0"/>
              <a:t>42</a:t>
            </a:fld>
            <a:endParaRPr lang="en-US"/>
          </a:p>
        </p:txBody>
      </p:sp>
    </p:spTree>
    <p:extLst>
      <p:ext uri="{BB962C8B-B14F-4D97-AF65-F5344CB8AC3E}">
        <p14:creationId xmlns:p14="http://schemas.microsoft.com/office/powerpoint/2010/main" val="215572674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Data Import cheat sheet helps with the grammar of importing data including other file types and those with other separators (like pipes “|” instead of commas).</a:t>
            </a:r>
          </a:p>
          <a:p>
            <a:endParaRPr lang="en-US" dirty="0"/>
          </a:p>
          <a:p>
            <a:r>
              <a:rPr lang="en-US" dirty="0"/>
              <a:t>The Data Import cheat sheet is available on the RStudio website.</a:t>
            </a:r>
          </a:p>
        </p:txBody>
      </p:sp>
      <p:sp>
        <p:nvSpPr>
          <p:cNvPr id="4" name="Slide Number Placeholder 3"/>
          <p:cNvSpPr>
            <a:spLocks noGrp="1"/>
          </p:cNvSpPr>
          <p:nvPr>
            <p:ph type="sldNum" sz="quarter" idx="10"/>
          </p:nvPr>
        </p:nvSpPr>
        <p:spPr/>
        <p:txBody>
          <a:bodyPr/>
          <a:lstStyle/>
          <a:p>
            <a:fld id="{0A193586-FEB5-7C43-8F44-7EFAE4EECA28}" type="slidenum">
              <a:rPr lang="en-US" smtClean="0"/>
              <a:t>43</a:t>
            </a:fld>
            <a:endParaRPr lang="en-US"/>
          </a:p>
        </p:txBody>
      </p:sp>
    </p:spTree>
    <p:extLst>
      <p:ext uri="{BB962C8B-B14F-4D97-AF65-F5344CB8AC3E}">
        <p14:creationId xmlns:p14="http://schemas.microsoft.com/office/powerpoint/2010/main" val="194931717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There are a variety of other packages out there designed to deal with different file formats:</a:t>
            </a:r>
          </a:p>
          <a:p>
            <a:pPr marL="0" indent="0">
              <a:buFontTx/>
              <a:buNone/>
            </a:pPr>
            <a:endParaRPr lang="en-US" dirty="0"/>
          </a:p>
          <a:p>
            <a:pPr marL="171450" indent="-171450">
              <a:buFontTx/>
              <a:buChar char="-"/>
            </a:pPr>
            <a:r>
              <a:rPr lang="en-US" dirty="0" err="1"/>
              <a:t>Readxl</a:t>
            </a:r>
            <a:r>
              <a:rPr lang="en-US" dirty="0"/>
              <a:t>: Excel</a:t>
            </a:r>
          </a:p>
          <a:p>
            <a:pPr marL="171450" indent="-171450">
              <a:buFontTx/>
              <a:buChar char="-"/>
            </a:pPr>
            <a:r>
              <a:rPr lang="en-US" dirty="0"/>
              <a:t>Haven: SPSS, Stat, SAS files</a:t>
            </a:r>
          </a:p>
          <a:p>
            <a:pPr marL="171450" indent="-171450">
              <a:buFontTx/>
              <a:buChar char="-"/>
            </a:pPr>
            <a:r>
              <a:rPr lang="en-US" dirty="0" err="1"/>
              <a:t>Googlesheets</a:t>
            </a:r>
            <a:endParaRPr lang="en-US" dirty="0"/>
          </a:p>
          <a:p>
            <a:pPr marL="171450" indent="-171450">
              <a:buFontTx/>
              <a:buChar char="-"/>
            </a:pPr>
            <a:r>
              <a:rPr lang="en-US" dirty="0" err="1"/>
              <a:t>Rvest</a:t>
            </a:r>
            <a:r>
              <a:rPr lang="en-US" dirty="0"/>
              <a:t>: scrape the web</a:t>
            </a:r>
          </a:p>
          <a:p>
            <a:pPr marL="171450" indent="-171450">
              <a:buFontTx/>
              <a:buChar char="-"/>
            </a:pPr>
            <a:r>
              <a:rPr lang="en-US" dirty="0" err="1"/>
              <a:t>Jsonlite</a:t>
            </a:r>
            <a:r>
              <a:rPr lang="en-US" dirty="0"/>
              <a:t>: JSON data and APIs on the web</a:t>
            </a:r>
          </a:p>
        </p:txBody>
      </p:sp>
      <p:sp>
        <p:nvSpPr>
          <p:cNvPr id="4" name="Slide Number Placeholder 3"/>
          <p:cNvSpPr>
            <a:spLocks noGrp="1"/>
          </p:cNvSpPr>
          <p:nvPr>
            <p:ph type="sldNum" sz="quarter" idx="5"/>
          </p:nvPr>
        </p:nvSpPr>
        <p:spPr/>
        <p:txBody>
          <a:bodyPr/>
          <a:lstStyle/>
          <a:p>
            <a:fld id="{0A193586-FEB5-7C43-8F44-7EFAE4EECA28}" type="slidenum">
              <a:rPr lang="en-US" smtClean="0"/>
              <a:t>44</a:t>
            </a:fld>
            <a:endParaRPr lang="en-US"/>
          </a:p>
        </p:txBody>
      </p:sp>
    </p:spTree>
    <p:extLst>
      <p:ext uri="{BB962C8B-B14F-4D97-AF65-F5344CB8AC3E}">
        <p14:creationId xmlns:p14="http://schemas.microsoft.com/office/powerpoint/2010/main" val="3077695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fld id="{DD65BEC1-91A9-F040-80A2-A1EC33E8D6DB}" type="slidenum">
              <a:rPr lang="en-US" smtClean="0">
                <a:solidFill>
                  <a:prstClr val="black"/>
                </a:solidFill>
              </a:rPr>
              <a:pPr/>
              <a:t>7</a:t>
            </a:fld>
            <a:endParaRPr lang="en-US">
              <a:solidFill>
                <a:prstClr val="black"/>
              </a:solidFill>
            </a:endParaRPr>
          </a:p>
        </p:txBody>
      </p:sp>
    </p:spTree>
    <p:extLst>
      <p:ext uri="{BB962C8B-B14F-4D97-AF65-F5344CB8AC3E}">
        <p14:creationId xmlns:p14="http://schemas.microsoft.com/office/powerpoint/2010/main" val="24348797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reproducibility doesn’t only help others.  Consider the following 3 statements and ask yourself if they sound familiar.</a:t>
            </a:r>
            <a:endParaRPr lang="en-US" baseline="0" dirty="0"/>
          </a:p>
          <a:p>
            <a:endParaRPr lang="en-US" baseline="0" dirty="0"/>
          </a:p>
          <a:p>
            <a:r>
              <a:rPr lang="en-US" baseline="0" dirty="0"/>
              <a:t>-Can we redo the analysis with this month’s data?</a:t>
            </a:r>
          </a:p>
          <a:p>
            <a:r>
              <a:rPr lang="en-US" baseline="0" dirty="0"/>
              <a:t>-Why do the data in Table 1 not seem to agree with Figure 2?</a:t>
            </a:r>
          </a:p>
          <a:p>
            <a:r>
              <a:rPr lang="en-US" baseline="0" dirty="0"/>
              <a:t>-Why did I decide to omit these six samples from my analysis?</a:t>
            </a:r>
          </a:p>
          <a:p>
            <a:endParaRPr lang="en-US" baseline="0" dirty="0"/>
          </a:p>
          <a:p>
            <a:r>
              <a:rPr lang="en-US" baseline="0" dirty="0"/>
              <a:t>**Your closest collaborator is you from 6 months ago.  You can do yourself a huge favor by using tools that promote reproducibility.</a:t>
            </a:r>
          </a:p>
          <a:p>
            <a:endParaRPr lang="en-US" baseline="0" dirty="0"/>
          </a:p>
          <a:p>
            <a:r>
              <a:rPr lang="en-US" baseline="0" dirty="0"/>
              <a:t>And if you are analyzing </a:t>
            </a:r>
            <a:r>
              <a:rPr lang="en-US" u="sng" baseline="0" dirty="0"/>
              <a:t>clinical</a:t>
            </a:r>
            <a:r>
              <a:rPr lang="en-US" baseline="0" dirty="0"/>
              <a:t> data and might affect patient management or public health based on your findings, that makes it so much more important that you take steps to assure your analysis is documented, free of errors, and reproducible by others.</a:t>
            </a:r>
          </a:p>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DD65BEC1-91A9-F040-80A2-A1EC33E8D6DB}" type="slidenum">
              <a:rPr lang="en-US" smtClean="0"/>
              <a:t>8</a:t>
            </a:fld>
            <a:endParaRPr lang="en-US"/>
          </a:p>
        </p:txBody>
      </p:sp>
    </p:spTree>
    <p:extLst>
      <p:ext uri="{BB962C8B-B14F-4D97-AF65-F5344CB8AC3E}">
        <p14:creationId xmlns:p14="http://schemas.microsoft.com/office/powerpoint/2010/main" val="6783476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62eb0d21fa_0_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62eb0d21fa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 dirty="0"/>
          </a:p>
        </p:txBody>
      </p:sp>
    </p:spTree>
    <p:extLst>
      <p:ext uri="{BB962C8B-B14F-4D97-AF65-F5344CB8AC3E}">
        <p14:creationId xmlns:p14="http://schemas.microsoft.com/office/powerpoint/2010/main" val="36955045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16</a:t>
            </a:fld>
            <a:endParaRPr lang="en-US"/>
          </a:p>
        </p:txBody>
      </p:sp>
    </p:spTree>
    <p:extLst>
      <p:ext uri="{BB962C8B-B14F-4D97-AF65-F5344CB8AC3E}">
        <p14:creationId xmlns:p14="http://schemas.microsoft.com/office/powerpoint/2010/main" val="18262823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fld id="{0A193586-FEB5-7C43-8F44-7EFAE4EECA28}" type="slidenum">
              <a:rPr lang="en-US" smtClean="0"/>
              <a:t>17</a:t>
            </a:fld>
            <a:endParaRPr lang="en-US"/>
          </a:p>
        </p:txBody>
      </p:sp>
    </p:spTree>
    <p:extLst>
      <p:ext uri="{BB962C8B-B14F-4D97-AF65-F5344CB8AC3E}">
        <p14:creationId xmlns:p14="http://schemas.microsoft.com/office/powerpoint/2010/main" val="17550902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0A193586-FEB5-7C43-8F44-7EFAE4EECA28}" type="slidenum">
              <a:rPr lang="en-US" smtClean="0"/>
              <a:t>19</a:t>
            </a:fld>
            <a:endParaRPr lang="en-US"/>
          </a:p>
        </p:txBody>
      </p:sp>
    </p:spTree>
    <p:extLst>
      <p:ext uri="{BB962C8B-B14F-4D97-AF65-F5344CB8AC3E}">
        <p14:creationId xmlns:p14="http://schemas.microsoft.com/office/powerpoint/2010/main" val="30303793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20</a:t>
            </a:fld>
            <a:endParaRPr lang="en-US"/>
          </a:p>
        </p:txBody>
      </p:sp>
    </p:spTree>
    <p:extLst>
      <p:ext uri="{BB962C8B-B14F-4D97-AF65-F5344CB8AC3E}">
        <p14:creationId xmlns:p14="http://schemas.microsoft.com/office/powerpoint/2010/main" val="32173594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9"/>
          <p:cNvSpPr/>
          <p:nvPr/>
        </p:nvSpPr>
        <p:spPr>
          <a:xfrm>
            <a:off x="24" y="8"/>
            <a:ext cx="12191978" cy="4571994"/>
          </a:xfrm>
          <a:custGeom>
            <a:avLst/>
            <a:gdLst/>
            <a:ahLst/>
            <a:cxnLst/>
            <a:rect l="l" t="t" r="r" b="b"/>
            <a:pathLst>
              <a:path w="12191978" h="4571994">
                <a:moveTo>
                  <a:pt x="1" y="4316129"/>
                </a:moveTo>
                <a:lnTo>
                  <a:pt x="255863" y="4571991"/>
                </a:lnTo>
                <a:lnTo>
                  <a:pt x="203619" y="4571991"/>
                </a:lnTo>
                <a:lnTo>
                  <a:pt x="1" y="4368373"/>
                </a:lnTo>
                <a:close/>
                <a:moveTo>
                  <a:pt x="12191973" y="4312831"/>
                </a:moveTo>
                <a:lnTo>
                  <a:pt x="12191972" y="4365076"/>
                </a:lnTo>
                <a:lnTo>
                  <a:pt x="11985055" y="4571992"/>
                </a:lnTo>
                <a:lnTo>
                  <a:pt x="11932811" y="4571993"/>
                </a:lnTo>
                <a:close/>
                <a:moveTo>
                  <a:pt x="11817249" y="4076816"/>
                </a:moveTo>
                <a:lnTo>
                  <a:pt x="11928074" y="4076816"/>
                </a:lnTo>
                <a:lnTo>
                  <a:pt x="11928074" y="4187641"/>
                </a:lnTo>
                <a:lnTo>
                  <a:pt x="11817249" y="4187641"/>
                </a:lnTo>
                <a:close/>
                <a:moveTo>
                  <a:pt x="10766437" y="4076816"/>
                </a:moveTo>
                <a:lnTo>
                  <a:pt x="10877262" y="4076816"/>
                </a:lnTo>
                <a:lnTo>
                  <a:pt x="10877262" y="4187641"/>
                </a:lnTo>
                <a:lnTo>
                  <a:pt x="10766437" y="4187641"/>
                </a:lnTo>
                <a:close/>
                <a:moveTo>
                  <a:pt x="9715629" y="4076816"/>
                </a:moveTo>
                <a:lnTo>
                  <a:pt x="9826454" y="4076816"/>
                </a:lnTo>
                <a:lnTo>
                  <a:pt x="9826454" y="4187641"/>
                </a:lnTo>
                <a:lnTo>
                  <a:pt x="9715629" y="4187641"/>
                </a:lnTo>
                <a:close/>
                <a:moveTo>
                  <a:pt x="8664821" y="4076816"/>
                </a:moveTo>
                <a:lnTo>
                  <a:pt x="8775646" y="4076816"/>
                </a:lnTo>
                <a:lnTo>
                  <a:pt x="8775646" y="4187641"/>
                </a:lnTo>
                <a:lnTo>
                  <a:pt x="8664821" y="4187641"/>
                </a:lnTo>
                <a:close/>
                <a:moveTo>
                  <a:pt x="7614013" y="4076816"/>
                </a:moveTo>
                <a:lnTo>
                  <a:pt x="7724838" y="4076816"/>
                </a:lnTo>
                <a:lnTo>
                  <a:pt x="7724838" y="4187641"/>
                </a:lnTo>
                <a:lnTo>
                  <a:pt x="7614013" y="4187641"/>
                </a:lnTo>
                <a:close/>
                <a:moveTo>
                  <a:pt x="6563205" y="4076816"/>
                </a:moveTo>
                <a:lnTo>
                  <a:pt x="6674030" y="4076816"/>
                </a:lnTo>
                <a:lnTo>
                  <a:pt x="6674030" y="4187641"/>
                </a:lnTo>
                <a:lnTo>
                  <a:pt x="6563205" y="4187641"/>
                </a:lnTo>
                <a:close/>
                <a:moveTo>
                  <a:pt x="5512397" y="4076816"/>
                </a:moveTo>
                <a:lnTo>
                  <a:pt x="5623222" y="4076816"/>
                </a:lnTo>
                <a:lnTo>
                  <a:pt x="5623222" y="4187641"/>
                </a:lnTo>
                <a:lnTo>
                  <a:pt x="5512397" y="4187641"/>
                </a:lnTo>
                <a:close/>
                <a:moveTo>
                  <a:pt x="4461589" y="4076816"/>
                </a:moveTo>
                <a:lnTo>
                  <a:pt x="4572414" y="4076816"/>
                </a:lnTo>
                <a:lnTo>
                  <a:pt x="4572414" y="4187641"/>
                </a:lnTo>
                <a:lnTo>
                  <a:pt x="4461589" y="4187641"/>
                </a:lnTo>
                <a:close/>
                <a:moveTo>
                  <a:pt x="3410782" y="4076816"/>
                </a:moveTo>
                <a:lnTo>
                  <a:pt x="3521608" y="4076816"/>
                </a:lnTo>
                <a:lnTo>
                  <a:pt x="3521608" y="4187641"/>
                </a:lnTo>
                <a:lnTo>
                  <a:pt x="3410782" y="4187641"/>
                </a:lnTo>
                <a:close/>
                <a:moveTo>
                  <a:pt x="2359975" y="4076816"/>
                </a:moveTo>
                <a:lnTo>
                  <a:pt x="2470800" y="4076816"/>
                </a:lnTo>
                <a:lnTo>
                  <a:pt x="2470800" y="4187641"/>
                </a:lnTo>
                <a:lnTo>
                  <a:pt x="2359975" y="4187641"/>
                </a:lnTo>
                <a:close/>
                <a:moveTo>
                  <a:pt x="1309167" y="4076816"/>
                </a:moveTo>
                <a:lnTo>
                  <a:pt x="1419992" y="4076816"/>
                </a:lnTo>
                <a:lnTo>
                  <a:pt x="1419992" y="4187641"/>
                </a:lnTo>
                <a:lnTo>
                  <a:pt x="1309167" y="4187641"/>
                </a:lnTo>
                <a:close/>
                <a:moveTo>
                  <a:pt x="258359" y="4076816"/>
                </a:moveTo>
                <a:lnTo>
                  <a:pt x="369184" y="4076816"/>
                </a:lnTo>
                <a:lnTo>
                  <a:pt x="369184" y="4187641"/>
                </a:lnTo>
                <a:lnTo>
                  <a:pt x="258359" y="4187641"/>
                </a:lnTo>
                <a:close/>
                <a:moveTo>
                  <a:pt x="11291841" y="3551209"/>
                </a:moveTo>
                <a:lnTo>
                  <a:pt x="11402666" y="3551209"/>
                </a:lnTo>
                <a:lnTo>
                  <a:pt x="11402666" y="3662034"/>
                </a:lnTo>
                <a:lnTo>
                  <a:pt x="11291841" y="3662034"/>
                </a:lnTo>
                <a:close/>
                <a:moveTo>
                  <a:pt x="10241033" y="3551209"/>
                </a:moveTo>
                <a:lnTo>
                  <a:pt x="10351858" y="3551209"/>
                </a:lnTo>
                <a:lnTo>
                  <a:pt x="10351858" y="3662034"/>
                </a:lnTo>
                <a:lnTo>
                  <a:pt x="10241033" y="3662034"/>
                </a:lnTo>
                <a:close/>
                <a:moveTo>
                  <a:pt x="9190225" y="3551209"/>
                </a:moveTo>
                <a:lnTo>
                  <a:pt x="9301050" y="3551209"/>
                </a:lnTo>
                <a:lnTo>
                  <a:pt x="9301050" y="3662034"/>
                </a:lnTo>
                <a:lnTo>
                  <a:pt x="9190225" y="3662034"/>
                </a:lnTo>
                <a:close/>
                <a:moveTo>
                  <a:pt x="8139417" y="3551209"/>
                </a:moveTo>
                <a:lnTo>
                  <a:pt x="8250242" y="3551209"/>
                </a:lnTo>
                <a:lnTo>
                  <a:pt x="8250242" y="3662034"/>
                </a:lnTo>
                <a:lnTo>
                  <a:pt x="8139417" y="3662034"/>
                </a:lnTo>
                <a:close/>
                <a:moveTo>
                  <a:pt x="7088609" y="3551209"/>
                </a:moveTo>
                <a:lnTo>
                  <a:pt x="7199434" y="3551209"/>
                </a:lnTo>
                <a:lnTo>
                  <a:pt x="7199434" y="3662034"/>
                </a:lnTo>
                <a:lnTo>
                  <a:pt x="7088609" y="3662034"/>
                </a:lnTo>
                <a:close/>
                <a:moveTo>
                  <a:pt x="6037801" y="3551209"/>
                </a:moveTo>
                <a:lnTo>
                  <a:pt x="6148626" y="3551209"/>
                </a:lnTo>
                <a:lnTo>
                  <a:pt x="6148626" y="3662034"/>
                </a:lnTo>
                <a:lnTo>
                  <a:pt x="6037801" y="3662034"/>
                </a:lnTo>
                <a:close/>
                <a:moveTo>
                  <a:pt x="4986998" y="3551209"/>
                </a:moveTo>
                <a:lnTo>
                  <a:pt x="5097826" y="3551209"/>
                </a:lnTo>
                <a:lnTo>
                  <a:pt x="5097826" y="3662034"/>
                </a:lnTo>
                <a:lnTo>
                  <a:pt x="4986998" y="3662034"/>
                </a:lnTo>
                <a:close/>
                <a:moveTo>
                  <a:pt x="3936196" y="3551209"/>
                </a:moveTo>
                <a:lnTo>
                  <a:pt x="4047020" y="3551209"/>
                </a:lnTo>
                <a:lnTo>
                  <a:pt x="4047020" y="3662034"/>
                </a:lnTo>
                <a:lnTo>
                  <a:pt x="3936196" y="3662034"/>
                </a:lnTo>
                <a:close/>
                <a:moveTo>
                  <a:pt x="2885389" y="3551209"/>
                </a:moveTo>
                <a:lnTo>
                  <a:pt x="2996214" y="3551209"/>
                </a:lnTo>
                <a:lnTo>
                  <a:pt x="2996214" y="3662034"/>
                </a:lnTo>
                <a:lnTo>
                  <a:pt x="2885389" y="3662034"/>
                </a:lnTo>
                <a:close/>
                <a:moveTo>
                  <a:pt x="1834579" y="3551209"/>
                </a:moveTo>
                <a:lnTo>
                  <a:pt x="1945404" y="3551209"/>
                </a:lnTo>
                <a:lnTo>
                  <a:pt x="1945404" y="3662034"/>
                </a:lnTo>
                <a:lnTo>
                  <a:pt x="1834579" y="3662034"/>
                </a:lnTo>
                <a:close/>
                <a:moveTo>
                  <a:pt x="783773" y="3551209"/>
                </a:moveTo>
                <a:lnTo>
                  <a:pt x="894598" y="3551209"/>
                </a:lnTo>
                <a:lnTo>
                  <a:pt x="894598" y="3662034"/>
                </a:lnTo>
                <a:lnTo>
                  <a:pt x="783773" y="3662034"/>
                </a:lnTo>
                <a:close/>
                <a:moveTo>
                  <a:pt x="2942310" y="3107960"/>
                </a:moveTo>
                <a:lnTo>
                  <a:pt x="2470811" y="3579460"/>
                </a:lnTo>
                <a:lnTo>
                  <a:pt x="2470811" y="3634896"/>
                </a:lnTo>
                <a:lnTo>
                  <a:pt x="2942311" y="4106397"/>
                </a:lnTo>
                <a:lnTo>
                  <a:pt x="3410794" y="3637915"/>
                </a:lnTo>
                <a:lnTo>
                  <a:pt x="3410794" y="3576442"/>
                </a:lnTo>
                <a:close/>
                <a:moveTo>
                  <a:pt x="840944" y="3107960"/>
                </a:moveTo>
                <a:lnTo>
                  <a:pt x="369194" y="3579710"/>
                </a:lnTo>
                <a:lnTo>
                  <a:pt x="369194" y="3634648"/>
                </a:lnTo>
                <a:lnTo>
                  <a:pt x="840944" y="4106399"/>
                </a:lnTo>
                <a:lnTo>
                  <a:pt x="1309176" y="3638165"/>
                </a:lnTo>
                <a:lnTo>
                  <a:pt x="1309176" y="3576193"/>
                </a:lnTo>
                <a:close/>
                <a:moveTo>
                  <a:pt x="3992986" y="3107959"/>
                </a:moveTo>
                <a:lnTo>
                  <a:pt x="3521621" y="3579335"/>
                </a:lnTo>
                <a:lnTo>
                  <a:pt x="3521621" y="3635021"/>
                </a:lnTo>
                <a:lnTo>
                  <a:pt x="3992986" y="4106398"/>
                </a:lnTo>
                <a:lnTo>
                  <a:pt x="4461593" y="3637778"/>
                </a:lnTo>
                <a:lnTo>
                  <a:pt x="4461593" y="3576578"/>
                </a:lnTo>
                <a:close/>
                <a:moveTo>
                  <a:pt x="1891624" y="3107959"/>
                </a:moveTo>
                <a:lnTo>
                  <a:pt x="1420001" y="3579584"/>
                </a:lnTo>
                <a:lnTo>
                  <a:pt x="1420001" y="3634774"/>
                </a:lnTo>
                <a:lnTo>
                  <a:pt x="1891623" y="4106397"/>
                </a:lnTo>
                <a:lnTo>
                  <a:pt x="2359987" y="3638040"/>
                </a:lnTo>
                <a:lnTo>
                  <a:pt x="2359987" y="3576315"/>
                </a:lnTo>
                <a:close/>
                <a:moveTo>
                  <a:pt x="8195689" y="3107959"/>
                </a:moveTo>
                <a:lnTo>
                  <a:pt x="7724838" y="3578810"/>
                </a:lnTo>
                <a:lnTo>
                  <a:pt x="7724838" y="3635541"/>
                </a:lnTo>
                <a:lnTo>
                  <a:pt x="8195691" y="4106395"/>
                </a:lnTo>
                <a:lnTo>
                  <a:pt x="8664821" y="3637265"/>
                </a:lnTo>
                <a:lnTo>
                  <a:pt x="8664821" y="3577091"/>
                </a:lnTo>
                <a:close/>
                <a:moveTo>
                  <a:pt x="5043664" y="3107959"/>
                </a:moveTo>
                <a:lnTo>
                  <a:pt x="4572419" y="3579197"/>
                </a:lnTo>
                <a:lnTo>
                  <a:pt x="4572419" y="3635159"/>
                </a:lnTo>
                <a:lnTo>
                  <a:pt x="5043662" y="4106396"/>
                </a:lnTo>
                <a:lnTo>
                  <a:pt x="5512402" y="3637650"/>
                </a:lnTo>
                <a:lnTo>
                  <a:pt x="5512402" y="3576704"/>
                </a:lnTo>
                <a:close/>
                <a:moveTo>
                  <a:pt x="6094326" y="3107958"/>
                </a:moveTo>
                <a:lnTo>
                  <a:pt x="5623226" y="3579070"/>
                </a:lnTo>
                <a:lnTo>
                  <a:pt x="5623226" y="3635285"/>
                </a:lnTo>
                <a:lnTo>
                  <a:pt x="6094326" y="4106397"/>
                </a:lnTo>
                <a:lnTo>
                  <a:pt x="6563205" y="3637518"/>
                </a:lnTo>
                <a:lnTo>
                  <a:pt x="6563205" y="3576837"/>
                </a:lnTo>
                <a:close/>
                <a:moveTo>
                  <a:pt x="9246372" y="3107957"/>
                </a:moveTo>
                <a:lnTo>
                  <a:pt x="8775646" y="3578683"/>
                </a:lnTo>
                <a:lnTo>
                  <a:pt x="8775646" y="3635671"/>
                </a:lnTo>
                <a:lnTo>
                  <a:pt x="9246369" y="4106395"/>
                </a:lnTo>
                <a:lnTo>
                  <a:pt x="9715629" y="3637135"/>
                </a:lnTo>
                <a:lnTo>
                  <a:pt x="9715629" y="3577215"/>
                </a:lnTo>
                <a:close/>
                <a:moveTo>
                  <a:pt x="7145009" y="3107957"/>
                </a:moveTo>
                <a:lnTo>
                  <a:pt x="6674030" y="3578936"/>
                </a:lnTo>
                <a:lnTo>
                  <a:pt x="6674030" y="3635418"/>
                </a:lnTo>
                <a:lnTo>
                  <a:pt x="7145007" y="4106396"/>
                </a:lnTo>
                <a:lnTo>
                  <a:pt x="7614013" y="3637390"/>
                </a:lnTo>
                <a:lnTo>
                  <a:pt x="7614013" y="3576961"/>
                </a:lnTo>
                <a:close/>
                <a:moveTo>
                  <a:pt x="11347734" y="3107957"/>
                </a:moveTo>
                <a:lnTo>
                  <a:pt x="10877262" y="3578428"/>
                </a:lnTo>
                <a:lnTo>
                  <a:pt x="10877262" y="3635922"/>
                </a:lnTo>
                <a:lnTo>
                  <a:pt x="11347735" y="4106396"/>
                </a:lnTo>
                <a:lnTo>
                  <a:pt x="11817249" y="3636882"/>
                </a:lnTo>
                <a:lnTo>
                  <a:pt x="11817249" y="3577472"/>
                </a:lnTo>
                <a:close/>
                <a:moveTo>
                  <a:pt x="10297053" y="3107955"/>
                </a:moveTo>
                <a:lnTo>
                  <a:pt x="9826454" y="3578554"/>
                </a:lnTo>
                <a:lnTo>
                  <a:pt x="9826454" y="3635794"/>
                </a:lnTo>
                <a:lnTo>
                  <a:pt x="10297054" y="4106394"/>
                </a:lnTo>
                <a:lnTo>
                  <a:pt x="10766437" y="3637011"/>
                </a:lnTo>
                <a:lnTo>
                  <a:pt x="10766437" y="3577339"/>
                </a:lnTo>
                <a:close/>
                <a:moveTo>
                  <a:pt x="11817249" y="3027334"/>
                </a:moveTo>
                <a:lnTo>
                  <a:pt x="11928074" y="3027334"/>
                </a:lnTo>
                <a:lnTo>
                  <a:pt x="11928074" y="3138159"/>
                </a:lnTo>
                <a:lnTo>
                  <a:pt x="11817249" y="3138159"/>
                </a:lnTo>
                <a:close/>
                <a:moveTo>
                  <a:pt x="10766437" y="3027334"/>
                </a:moveTo>
                <a:lnTo>
                  <a:pt x="10877262" y="3027334"/>
                </a:lnTo>
                <a:lnTo>
                  <a:pt x="10877262" y="3138159"/>
                </a:lnTo>
                <a:lnTo>
                  <a:pt x="10766437" y="3138159"/>
                </a:lnTo>
                <a:close/>
                <a:moveTo>
                  <a:pt x="9715629" y="3027334"/>
                </a:moveTo>
                <a:lnTo>
                  <a:pt x="9826454" y="3027334"/>
                </a:lnTo>
                <a:lnTo>
                  <a:pt x="9826454" y="3138159"/>
                </a:lnTo>
                <a:lnTo>
                  <a:pt x="9715629" y="3138159"/>
                </a:lnTo>
                <a:close/>
                <a:moveTo>
                  <a:pt x="8664821" y="3027334"/>
                </a:moveTo>
                <a:lnTo>
                  <a:pt x="8775646" y="3027334"/>
                </a:lnTo>
                <a:lnTo>
                  <a:pt x="8775646" y="3138159"/>
                </a:lnTo>
                <a:lnTo>
                  <a:pt x="8664821" y="3138159"/>
                </a:lnTo>
                <a:close/>
                <a:moveTo>
                  <a:pt x="7614013" y="3027334"/>
                </a:moveTo>
                <a:lnTo>
                  <a:pt x="7724838" y="3027334"/>
                </a:lnTo>
                <a:lnTo>
                  <a:pt x="7724838" y="3138159"/>
                </a:lnTo>
                <a:lnTo>
                  <a:pt x="7614013" y="3138159"/>
                </a:lnTo>
                <a:close/>
                <a:moveTo>
                  <a:pt x="6563205" y="3027334"/>
                </a:moveTo>
                <a:lnTo>
                  <a:pt x="6674030" y="3027334"/>
                </a:lnTo>
                <a:lnTo>
                  <a:pt x="6674030" y="3138159"/>
                </a:lnTo>
                <a:lnTo>
                  <a:pt x="6563205" y="3138159"/>
                </a:lnTo>
                <a:close/>
                <a:moveTo>
                  <a:pt x="5512400" y="3027334"/>
                </a:moveTo>
                <a:lnTo>
                  <a:pt x="5623225" y="3027334"/>
                </a:lnTo>
                <a:lnTo>
                  <a:pt x="5623225" y="3138159"/>
                </a:lnTo>
                <a:lnTo>
                  <a:pt x="5512400" y="3138159"/>
                </a:lnTo>
                <a:close/>
                <a:moveTo>
                  <a:pt x="4461592" y="3027334"/>
                </a:moveTo>
                <a:lnTo>
                  <a:pt x="4572417" y="3027334"/>
                </a:lnTo>
                <a:lnTo>
                  <a:pt x="4572417" y="3138159"/>
                </a:lnTo>
                <a:lnTo>
                  <a:pt x="4461592" y="3138159"/>
                </a:lnTo>
                <a:close/>
                <a:moveTo>
                  <a:pt x="3410790" y="3027334"/>
                </a:moveTo>
                <a:lnTo>
                  <a:pt x="3521616" y="3027334"/>
                </a:lnTo>
                <a:lnTo>
                  <a:pt x="3521616" y="3138159"/>
                </a:lnTo>
                <a:lnTo>
                  <a:pt x="3410790" y="3138159"/>
                </a:lnTo>
                <a:close/>
                <a:moveTo>
                  <a:pt x="2359982" y="3027334"/>
                </a:moveTo>
                <a:lnTo>
                  <a:pt x="2470807" y="3027334"/>
                </a:lnTo>
                <a:lnTo>
                  <a:pt x="2470807" y="3138159"/>
                </a:lnTo>
                <a:lnTo>
                  <a:pt x="2359982" y="3138159"/>
                </a:lnTo>
                <a:close/>
                <a:moveTo>
                  <a:pt x="1309173" y="3027334"/>
                </a:moveTo>
                <a:lnTo>
                  <a:pt x="1419997" y="3027334"/>
                </a:lnTo>
                <a:lnTo>
                  <a:pt x="1419997" y="3138159"/>
                </a:lnTo>
                <a:lnTo>
                  <a:pt x="1309173" y="3138159"/>
                </a:lnTo>
                <a:close/>
                <a:moveTo>
                  <a:pt x="258365" y="3027334"/>
                </a:moveTo>
                <a:lnTo>
                  <a:pt x="369190" y="3027334"/>
                </a:lnTo>
                <a:lnTo>
                  <a:pt x="369190" y="3138159"/>
                </a:lnTo>
                <a:lnTo>
                  <a:pt x="258365" y="3138159"/>
                </a:lnTo>
                <a:close/>
                <a:moveTo>
                  <a:pt x="10794114" y="2610895"/>
                </a:moveTo>
                <a:lnTo>
                  <a:pt x="10323174" y="3081834"/>
                </a:lnTo>
                <a:lnTo>
                  <a:pt x="10792548" y="3551209"/>
                </a:lnTo>
                <a:lnTo>
                  <a:pt x="10852239" y="3551209"/>
                </a:lnTo>
                <a:lnTo>
                  <a:pt x="11321612" y="3081835"/>
                </a:lnTo>
                <a:lnTo>
                  <a:pt x="10850672" y="2610895"/>
                </a:lnTo>
                <a:close/>
                <a:moveTo>
                  <a:pt x="9743434" y="2610895"/>
                </a:moveTo>
                <a:lnTo>
                  <a:pt x="9272494" y="3081834"/>
                </a:lnTo>
                <a:lnTo>
                  <a:pt x="9741869" y="3551209"/>
                </a:lnTo>
                <a:lnTo>
                  <a:pt x="9801555" y="3551209"/>
                </a:lnTo>
                <a:lnTo>
                  <a:pt x="10270931" y="3081833"/>
                </a:lnTo>
                <a:lnTo>
                  <a:pt x="9799992" y="2610895"/>
                </a:lnTo>
                <a:close/>
                <a:moveTo>
                  <a:pt x="8692754" y="2610895"/>
                </a:moveTo>
                <a:lnTo>
                  <a:pt x="8221811" y="3081837"/>
                </a:lnTo>
                <a:lnTo>
                  <a:pt x="8691183" y="3551209"/>
                </a:lnTo>
                <a:lnTo>
                  <a:pt x="8750876" y="3551209"/>
                </a:lnTo>
                <a:lnTo>
                  <a:pt x="9220250" y="3081835"/>
                </a:lnTo>
                <a:lnTo>
                  <a:pt x="8749310" y="2610895"/>
                </a:lnTo>
                <a:close/>
                <a:moveTo>
                  <a:pt x="7642070" y="2610895"/>
                </a:moveTo>
                <a:lnTo>
                  <a:pt x="7171131" y="3081835"/>
                </a:lnTo>
                <a:lnTo>
                  <a:pt x="7640505" y="3551209"/>
                </a:lnTo>
                <a:lnTo>
                  <a:pt x="7700194" y="3551209"/>
                </a:lnTo>
                <a:lnTo>
                  <a:pt x="8169567" y="3081836"/>
                </a:lnTo>
                <a:lnTo>
                  <a:pt x="7698625" y="2610895"/>
                </a:lnTo>
                <a:close/>
                <a:moveTo>
                  <a:pt x="6591389" y="2610895"/>
                </a:moveTo>
                <a:lnTo>
                  <a:pt x="6120448" y="3081836"/>
                </a:lnTo>
                <a:lnTo>
                  <a:pt x="6589820" y="3551209"/>
                </a:lnTo>
                <a:lnTo>
                  <a:pt x="6649514" y="3551209"/>
                </a:lnTo>
                <a:lnTo>
                  <a:pt x="7118887" y="3081836"/>
                </a:lnTo>
                <a:lnTo>
                  <a:pt x="6647947" y="2610895"/>
                </a:lnTo>
                <a:close/>
                <a:moveTo>
                  <a:pt x="5540722" y="2610895"/>
                </a:moveTo>
                <a:lnTo>
                  <a:pt x="5069790" y="3081837"/>
                </a:lnTo>
                <a:lnTo>
                  <a:pt x="5539152" y="3551209"/>
                </a:lnTo>
                <a:lnTo>
                  <a:pt x="5598843" y="3551209"/>
                </a:lnTo>
                <a:lnTo>
                  <a:pt x="6068204" y="3081836"/>
                </a:lnTo>
                <a:lnTo>
                  <a:pt x="5597274" y="2610895"/>
                </a:lnTo>
                <a:close/>
                <a:moveTo>
                  <a:pt x="4490039" y="2610895"/>
                </a:moveTo>
                <a:lnTo>
                  <a:pt x="4019108" y="3081837"/>
                </a:lnTo>
                <a:lnTo>
                  <a:pt x="4488467" y="3551209"/>
                </a:lnTo>
                <a:lnTo>
                  <a:pt x="4548162" y="3551209"/>
                </a:lnTo>
                <a:lnTo>
                  <a:pt x="5017539" y="3081837"/>
                </a:lnTo>
                <a:lnTo>
                  <a:pt x="4546591" y="2610895"/>
                </a:lnTo>
                <a:close/>
                <a:moveTo>
                  <a:pt x="3439377" y="2610895"/>
                </a:moveTo>
                <a:lnTo>
                  <a:pt x="2968431" y="3081838"/>
                </a:lnTo>
                <a:lnTo>
                  <a:pt x="3437805" y="3551209"/>
                </a:lnTo>
                <a:lnTo>
                  <a:pt x="3497502" y="3551209"/>
                </a:lnTo>
                <a:lnTo>
                  <a:pt x="3966864" y="3081837"/>
                </a:lnTo>
                <a:lnTo>
                  <a:pt x="3495931" y="2610895"/>
                </a:lnTo>
                <a:close/>
                <a:moveTo>
                  <a:pt x="2388695" y="2610895"/>
                </a:moveTo>
                <a:lnTo>
                  <a:pt x="1917746" y="3081837"/>
                </a:lnTo>
                <a:lnTo>
                  <a:pt x="2387125" y="3551209"/>
                </a:lnTo>
                <a:lnTo>
                  <a:pt x="2446819" y="3551209"/>
                </a:lnTo>
                <a:lnTo>
                  <a:pt x="2916188" y="3081838"/>
                </a:lnTo>
                <a:lnTo>
                  <a:pt x="2445246" y="2610895"/>
                </a:lnTo>
                <a:close/>
                <a:moveTo>
                  <a:pt x="1338007" y="2610895"/>
                </a:moveTo>
                <a:lnTo>
                  <a:pt x="867066" y="3081838"/>
                </a:lnTo>
                <a:lnTo>
                  <a:pt x="1336436" y="3551209"/>
                </a:lnTo>
                <a:lnTo>
                  <a:pt x="1396132" y="3551209"/>
                </a:lnTo>
                <a:lnTo>
                  <a:pt x="1865502" y="3081837"/>
                </a:lnTo>
                <a:lnTo>
                  <a:pt x="1394561" y="2610895"/>
                </a:lnTo>
                <a:close/>
                <a:moveTo>
                  <a:pt x="11291841" y="2500070"/>
                </a:moveTo>
                <a:lnTo>
                  <a:pt x="11402666" y="2500070"/>
                </a:lnTo>
                <a:lnTo>
                  <a:pt x="11402666" y="2610895"/>
                </a:lnTo>
                <a:lnTo>
                  <a:pt x="11291841" y="2610895"/>
                </a:lnTo>
                <a:close/>
                <a:moveTo>
                  <a:pt x="10241033" y="2500070"/>
                </a:moveTo>
                <a:lnTo>
                  <a:pt x="10351858" y="2500070"/>
                </a:lnTo>
                <a:lnTo>
                  <a:pt x="10351858" y="2610895"/>
                </a:lnTo>
                <a:lnTo>
                  <a:pt x="10241033" y="2610895"/>
                </a:lnTo>
                <a:close/>
                <a:moveTo>
                  <a:pt x="9190225" y="2500070"/>
                </a:moveTo>
                <a:lnTo>
                  <a:pt x="9301050" y="2500070"/>
                </a:lnTo>
                <a:lnTo>
                  <a:pt x="9301050" y="2610895"/>
                </a:lnTo>
                <a:lnTo>
                  <a:pt x="9190225" y="2610895"/>
                </a:lnTo>
                <a:close/>
                <a:moveTo>
                  <a:pt x="8139417" y="2500070"/>
                </a:moveTo>
                <a:lnTo>
                  <a:pt x="8250242" y="2500070"/>
                </a:lnTo>
                <a:lnTo>
                  <a:pt x="8250242" y="2610895"/>
                </a:lnTo>
                <a:lnTo>
                  <a:pt x="8139417" y="2610895"/>
                </a:lnTo>
                <a:close/>
                <a:moveTo>
                  <a:pt x="7088609" y="2500070"/>
                </a:moveTo>
                <a:lnTo>
                  <a:pt x="7199434" y="2500070"/>
                </a:lnTo>
                <a:lnTo>
                  <a:pt x="7199434" y="2610895"/>
                </a:lnTo>
                <a:lnTo>
                  <a:pt x="7088609" y="2610895"/>
                </a:lnTo>
                <a:close/>
                <a:moveTo>
                  <a:pt x="6037801" y="2500070"/>
                </a:moveTo>
                <a:lnTo>
                  <a:pt x="6148626" y="2500070"/>
                </a:lnTo>
                <a:lnTo>
                  <a:pt x="6148626" y="2610895"/>
                </a:lnTo>
                <a:lnTo>
                  <a:pt x="6037801" y="2610895"/>
                </a:lnTo>
                <a:close/>
                <a:moveTo>
                  <a:pt x="4987000" y="2500070"/>
                </a:moveTo>
                <a:lnTo>
                  <a:pt x="5097829" y="2500070"/>
                </a:lnTo>
                <a:lnTo>
                  <a:pt x="5097829" y="2610895"/>
                </a:lnTo>
                <a:lnTo>
                  <a:pt x="4987000" y="2610895"/>
                </a:lnTo>
                <a:close/>
                <a:moveTo>
                  <a:pt x="3936200" y="2500070"/>
                </a:moveTo>
                <a:lnTo>
                  <a:pt x="4047024" y="2500070"/>
                </a:lnTo>
                <a:lnTo>
                  <a:pt x="4047024" y="2610895"/>
                </a:lnTo>
                <a:lnTo>
                  <a:pt x="3936200" y="2610895"/>
                </a:lnTo>
                <a:close/>
                <a:moveTo>
                  <a:pt x="2885393" y="2500070"/>
                </a:moveTo>
                <a:lnTo>
                  <a:pt x="2996218" y="2500070"/>
                </a:lnTo>
                <a:lnTo>
                  <a:pt x="2996218" y="2610895"/>
                </a:lnTo>
                <a:lnTo>
                  <a:pt x="2885393" y="2610895"/>
                </a:lnTo>
                <a:close/>
                <a:moveTo>
                  <a:pt x="1834583" y="2500070"/>
                </a:moveTo>
                <a:lnTo>
                  <a:pt x="1945408" y="2500070"/>
                </a:lnTo>
                <a:lnTo>
                  <a:pt x="1945408" y="2610895"/>
                </a:lnTo>
                <a:lnTo>
                  <a:pt x="1834583" y="2610895"/>
                </a:lnTo>
                <a:close/>
                <a:moveTo>
                  <a:pt x="783777" y="2500070"/>
                </a:moveTo>
                <a:lnTo>
                  <a:pt x="894602" y="2500070"/>
                </a:lnTo>
                <a:lnTo>
                  <a:pt x="894602" y="2610895"/>
                </a:lnTo>
                <a:lnTo>
                  <a:pt x="783777" y="2610895"/>
                </a:lnTo>
                <a:close/>
                <a:moveTo>
                  <a:pt x="1891623" y="2057291"/>
                </a:moveTo>
                <a:lnTo>
                  <a:pt x="1420005" y="2528898"/>
                </a:lnTo>
                <a:lnTo>
                  <a:pt x="1420005" y="2584095"/>
                </a:lnTo>
                <a:lnTo>
                  <a:pt x="1891624" y="3055715"/>
                </a:lnTo>
                <a:lnTo>
                  <a:pt x="2359991" y="2587356"/>
                </a:lnTo>
                <a:lnTo>
                  <a:pt x="2359991" y="2525640"/>
                </a:lnTo>
                <a:close/>
                <a:moveTo>
                  <a:pt x="2942310" y="2057291"/>
                </a:moveTo>
                <a:lnTo>
                  <a:pt x="2470816" y="2528774"/>
                </a:lnTo>
                <a:lnTo>
                  <a:pt x="2470816" y="2584221"/>
                </a:lnTo>
                <a:lnTo>
                  <a:pt x="2942310" y="3055716"/>
                </a:lnTo>
                <a:lnTo>
                  <a:pt x="3410799" y="2587229"/>
                </a:lnTo>
                <a:lnTo>
                  <a:pt x="3410799" y="2525765"/>
                </a:lnTo>
                <a:close/>
                <a:moveTo>
                  <a:pt x="3992986" y="2057290"/>
                </a:moveTo>
                <a:lnTo>
                  <a:pt x="3521627" y="2528649"/>
                </a:lnTo>
                <a:lnTo>
                  <a:pt x="3521627" y="2584345"/>
                </a:lnTo>
                <a:lnTo>
                  <a:pt x="3992986" y="3055715"/>
                </a:lnTo>
                <a:lnTo>
                  <a:pt x="4461596" y="2587094"/>
                </a:lnTo>
                <a:lnTo>
                  <a:pt x="4461596" y="2525899"/>
                </a:lnTo>
                <a:close/>
                <a:moveTo>
                  <a:pt x="840944" y="2057289"/>
                </a:moveTo>
                <a:lnTo>
                  <a:pt x="369198" y="2529024"/>
                </a:lnTo>
                <a:lnTo>
                  <a:pt x="369198" y="2583969"/>
                </a:lnTo>
                <a:lnTo>
                  <a:pt x="840944" y="3055716"/>
                </a:lnTo>
                <a:lnTo>
                  <a:pt x="1309180" y="2587479"/>
                </a:lnTo>
                <a:lnTo>
                  <a:pt x="1309180" y="2525514"/>
                </a:lnTo>
                <a:close/>
                <a:moveTo>
                  <a:pt x="7145007" y="2057289"/>
                </a:moveTo>
                <a:lnTo>
                  <a:pt x="6674030" y="2528255"/>
                </a:lnTo>
                <a:lnTo>
                  <a:pt x="6674030" y="2584733"/>
                </a:lnTo>
                <a:lnTo>
                  <a:pt x="7145010" y="3055713"/>
                </a:lnTo>
                <a:lnTo>
                  <a:pt x="7614013" y="2586710"/>
                </a:lnTo>
                <a:lnTo>
                  <a:pt x="7614013" y="2526283"/>
                </a:lnTo>
                <a:close/>
                <a:moveTo>
                  <a:pt x="5043664" y="2057289"/>
                </a:moveTo>
                <a:lnTo>
                  <a:pt x="4572421" y="2528513"/>
                </a:lnTo>
                <a:lnTo>
                  <a:pt x="4572421" y="2584480"/>
                </a:lnTo>
                <a:lnTo>
                  <a:pt x="5043664" y="3055715"/>
                </a:lnTo>
                <a:lnTo>
                  <a:pt x="5512404" y="2586968"/>
                </a:lnTo>
                <a:lnTo>
                  <a:pt x="5512404" y="2526024"/>
                </a:lnTo>
                <a:close/>
                <a:moveTo>
                  <a:pt x="10297053" y="2057288"/>
                </a:moveTo>
                <a:lnTo>
                  <a:pt x="9826454" y="2527875"/>
                </a:lnTo>
                <a:lnTo>
                  <a:pt x="9826454" y="2585115"/>
                </a:lnTo>
                <a:lnTo>
                  <a:pt x="10297052" y="3055713"/>
                </a:lnTo>
                <a:lnTo>
                  <a:pt x="10766437" y="2586328"/>
                </a:lnTo>
                <a:lnTo>
                  <a:pt x="10766437" y="2526660"/>
                </a:lnTo>
                <a:close/>
                <a:moveTo>
                  <a:pt x="9246373" y="2057288"/>
                </a:moveTo>
                <a:lnTo>
                  <a:pt x="8775646" y="2528002"/>
                </a:lnTo>
                <a:lnTo>
                  <a:pt x="8775646" y="2584986"/>
                </a:lnTo>
                <a:lnTo>
                  <a:pt x="9246373" y="3055713"/>
                </a:lnTo>
                <a:lnTo>
                  <a:pt x="9715629" y="2586457"/>
                </a:lnTo>
                <a:lnTo>
                  <a:pt x="9715629" y="2526532"/>
                </a:lnTo>
                <a:close/>
                <a:moveTo>
                  <a:pt x="8195690" y="2057288"/>
                </a:moveTo>
                <a:lnTo>
                  <a:pt x="7724838" y="2528128"/>
                </a:lnTo>
                <a:lnTo>
                  <a:pt x="7724838" y="2584864"/>
                </a:lnTo>
                <a:lnTo>
                  <a:pt x="8195689" y="3055714"/>
                </a:lnTo>
                <a:lnTo>
                  <a:pt x="8664821" y="2586582"/>
                </a:lnTo>
                <a:lnTo>
                  <a:pt x="8664821" y="2526406"/>
                </a:lnTo>
                <a:close/>
                <a:moveTo>
                  <a:pt x="6094328" y="2057287"/>
                </a:moveTo>
                <a:lnTo>
                  <a:pt x="5623228" y="2528386"/>
                </a:lnTo>
                <a:lnTo>
                  <a:pt x="5623228" y="2584606"/>
                </a:lnTo>
                <a:lnTo>
                  <a:pt x="6094325" y="3055714"/>
                </a:lnTo>
                <a:lnTo>
                  <a:pt x="6563205" y="2586835"/>
                </a:lnTo>
                <a:lnTo>
                  <a:pt x="6563205" y="2526153"/>
                </a:lnTo>
                <a:close/>
                <a:moveTo>
                  <a:pt x="11347736" y="2057286"/>
                </a:moveTo>
                <a:lnTo>
                  <a:pt x="10877262" y="2527747"/>
                </a:lnTo>
                <a:lnTo>
                  <a:pt x="10877262" y="2585241"/>
                </a:lnTo>
                <a:lnTo>
                  <a:pt x="11347734" y="3055713"/>
                </a:lnTo>
                <a:lnTo>
                  <a:pt x="11817249" y="2586199"/>
                </a:lnTo>
                <a:lnTo>
                  <a:pt x="11817249" y="2526787"/>
                </a:lnTo>
                <a:close/>
                <a:moveTo>
                  <a:pt x="258363" y="1973449"/>
                </a:moveTo>
                <a:lnTo>
                  <a:pt x="369188" y="1973449"/>
                </a:lnTo>
                <a:lnTo>
                  <a:pt x="369188" y="2084274"/>
                </a:lnTo>
                <a:lnTo>
                  <a:pt x="258363" y="2084274"/>
                </a:lnTo>
                <a:close/>
                <a:moveTo>
                  <a:pt x="2359980" y="1973449"/>
                </a:moveTo>
                <a:lnTo>
                  <a:pt x="2470805" y="1973449"/>
                </a:lnTo>
                <a:lnTo>
                  <a:pt x="2470805" y="2084274"/>
                </a:lnTo>
                <a:lnTo>
                  <a:pt x="2359980" y="2084274"/>
                </a:lnTo>
                <a:close/>
                <a:moveTo>
                  <a:pt x="1309171" y="1973449"/>
                </a:moveTo>
                <a:lnTo>
                  <a:pt x="1419995" y="1973449"/>
                </a:lnTo>
                <a:lnTo>
                  <a:pt x="1419995" y="2084274"/>
                </a:lnTo>
                <a:lnTo>
                  <a:pt x="1309171" y="2084274"/>
                </a:lnTo>
                <a:close/>
                <a:moveTo>
                  <a:pt x="4461591" y="1973448"/>
                </a:moveTo>
                <a:lnTo>
                  <a:pt x="4572416" y="1973448"/>
                </a:lnTo>
                <a:lnTo>
                  <a:pt x="4572416" y="2084273"/>
                </a:lnTo>
                <a:lnTo>
                  <a:pt x="4461591" y="2084273"/>
                </a:lnTo>
                <a:close/>
                <a:moveTo>
                  <a:pt x="3410788" y="1973448"/>
                </a:moveTo>
                <a:lnTo>
                  <a:pt x="3521614" y="1973448"/>
                </a:lnTo>
                <a:lnTo>
                  <a:pt x="3521614" y="2084273"/>
                </a:lnTo>
                <a:lnTo>
                  <a:pt x="3410788" y="2084273"/>
                </a:lnTo>
                <a:close/>
                <a:moveTo>
                  <a:pt x="6563205" y="1973448"/>
                </a:moveTo>
                <a:lnTo>
                  <a:pt x="6674030" y="1973448"/>
                </a:lnTo>
                <a:lnTo>
                  <a:pt x="6674030" y="2084273"/>
                </a:lnTo>
                <a:lnTo>
                  <a:pt x="6563205" y="2084273"/>
                </a:lnTo>
                <a:close/>
                <a:moveTo>
                  <a:pt x="5512399" y="1973448"/>
                </a:moveTo>
                <a:lnTo>
                  <a:pt x="5623224" y="1973448"/>
                </a:lnTo>
                <a:lnTo>
                  <a:pt x="5623224" y="2084273"/>
                </a:lnTo>
                <a:lnTo>
                  <a:pt x="5512399" y="2084273"/>
                </a:lnTo>
                <a:close/>
                <a:moveTo>
                  <a:pt x="7614013" y="1973448"/>
                </a:moveTo>
                <a:lnTo>
                  <a:pt x="7724838" y="1973448"/>
                </a:lnTo>
                <a:lnTo>
                  <a:pt x="7724838" y="2084273"/>
                </a:lnTo>
                <a:lnTo>
                  <a:pt x="7614013" y="2084273"/>
                </a:lnTo>
                <a:close/>
                <a:moveTo>
                  <a:pt x="9715629" y="1973448"/>
                </a:moveTo>
                <a:lnTo>
                  <a:pt x="9826454" y="1973448"/>
                </a:lnTo>
                <a:lnTo>
                  <a:pt x="9826454" y="2084273"/>
                </a:lnTo>
                <a:lnTo>
                  <a:pt x="9715629" y="2084273"/>
                </a:lnTo>
                <a:close/>
                <a:moveTo>
                  <a:pt x="8664821" y="1973448"/>
                </a:moveTo>
                <a:lnTo>
                  <a:pt x="8775646" y="1973448"/>
                </a:lnTo>
                <a:lnTo>
                  <a:pt x="8775646" y="2084273"/>
                </a:lnTo>
                <a:lnTo>
                  <a:pt x="8664821" y="2084273"/>
                </a:lnTo>
                <a:close/>
                <a:moveTo>
                  <a:pt x="11817249" y="1973448"/>
                </a:moveTo>
                <a:lnTo>
                  <a:pt x="11928074" y="1973448"/>
                </a:lnTo>
                <a:lnTo>
                  <a:pt x="11928074" y="2084273"/>
                </a:lnTo>
                <a:lnTo>
                  <a:pt x="11817249" y="2084273"/>
                </a:lnTo>
                <a:close/>
                <a:moveTo>
                  <a:pt x="10766437" y="1973448"/>
                </a:moveTo>
                <a:lnTo>
                  <a:pt x="10877262" y="1973448"/>
                </a:lnTo>
                <a:lnTo>
                  <a:pt x="10877262" y="2084273"/>
                </a:lnTo>
                <a:lnTo>
                  <a:pt x="10766437" y="2084273"/>
                </a:lnTo>
                <a:close/>
                <a:moveTo>
                  <a:pt x="3441643" y="1557959"/>
                </a:moveTo>
                <a:lnTo>
                  <a:pt x="2968431" y="2031169"/>
                </a:lnTo>
                <a:lnTo>
                  <a:pt x="3437348" y="2500070"/>
                </a:lnTo>
                <a:lnTo>
                  <a:pt x="3497959" y="2500070"/>
                </a:lnTo>
                <a:lnTo>
                  <a:pt x="3966865" y="2031168"/>
                </a:lnTo>
                <a:lnTo>
                  <a:pt x="3493665" y="1557959"/>
                </a:lnTo>
                <a:close/>
                <a:moveTo>
                  <a:pt x="2390961" y="1557959"/>
                </a:moveTo>
                <a:lnTo>
                  <a:pt x="1917745" y="2031169"/>
                </a:lnTo>
                <a:lnTo>
                  <a:pt x="2386665" y="2500070"/>
                </a:lnTo>
                <a:lnTo>
                  <a:pt x="2447277" y="2500070"/>
                </a:lnTo>
                <a:lnTo>
                  <a:pt x="2916189" y="2031169"/>
                </a:lnTo>
                <a:lnTo>
                  <a:pt x="2442980" y="1557959"/>
                </a:lnTo>
                <a:close/>
                <a:moveTo>
                  <a:pt x="1340273" y="1557959"/>
                </a:moveTo>
                <a:lnTo>
                  <a:pt x="867066" y="2031167"/>
                </a:lnTo>
                <a:lnTo>
                  <a:pt x="1335980" y="2500070"/>
                </a:lnTo>
                <a:lnTo>
                  <a:pt x="1396589" y="2500070"/>
                </a:lnTo>
                <a:lnTo>
                  <a:pt x="1865501" y="2031169"/>
                </a:lnTo>
                <a:lnTo>
                  <a:pt x="1392293" y="1557959"/>
                </a:lnTo>
                <a:close/>
                <a:moveTo>
                  <a:pt x="5542986" y="1557958"/>
                </a:moveTo>
                <a:lnTo>
                  <a:pt x="5069790" y="2031167"/>
                </a:lnTo>
                <a:lnTo>
                  <a:pt x="5538694" y="2500070"/>
                </a:lnTo>
                <a:lnTo>
                  <a:pt x="5599302" y="2500070"/>
                </a:lnTo>
                <a:lnTo>
                  <a:pt x="6068206" y="2031166"/>
                </a:lnTo>
                <a:lnTo>
                  <a:pt x="5595011" y="1557958"/>
                </a:lnTo>
                <a:close/>
                <a:moveTo>
                  <a:pt x="4492305" y="1557958"/>
                </a:moveTo>
                <a:lnTo>
                  <a:pt x="4019109" y="2031168"/>
                </a:lnTo>
                <a:lnTo>
                  <a:pt x="4488010" y="2500070"/>
                </a:lnTo>
                <a:lnTo>
                  <a:pt x="4548620" y="2500070"/>
                </a:lnTo>
                <a:lnTo>
                  <a:pt x="5017539" y="2031167"/>
                </a:lnTo>
                <a:lnTo>
                  <a:pt x="4544326" y="1557958"/>
                </a:lnTo>
                <a:close/>
                <a:moveTo>
                  <a:pt x="7644337" y="1557958"/>
                </a:moveTo>
                <a:lnTo>
                  <a:pt x="7171129" y="2031167"/>
                </a:lnTo>
                <a:lnTo>
                  <a:pt x="7640044" y="2500070"/>
                </a:lnTo>
                <a:lnTo>
                  <a:pt x="7700653" y="2500070"/>
                </a:lnTo>
                <a:lnTo>
                  <a:pt x="8169569" y="2031167"/>
                </a:lnTo>
                <a:lnTo>
                  <a:pt x="7696361" y="1557958"/>
                </a:lnTo>
                <a:close/>
                <a:moveTo>
                  <a:pt x="6593656" y="1557958"/>
                </a:moveTo>
                <a:lnTo>
                  <a:pt x="6120450" y="2031165"/>
                </a:lnTo>
                <a:lnTo>
                  <a:pt x="6589366" y="2500070"/>
                </a:lnTo>
                <a:lnTo>
                  <a:pt x="6649970" y="2500070"/>
                </a:lnTo>
                <a:lnTo>
                  <a:pt x="7118885" y="2031167"/>
                </a:lnTo>
                <a:lnTo>
                  <a:pt x="6645676" y="1557958"/>
                </a:lnTo>
                <a:close/>
                <a:moveTo>
                  <a:pt x="9745703" y="1557958"/>
                </a:moveTo>
                <a:lnTo>
                  <a:pt x="9272494" y="2031167"/>
                </a:lnTo>
                <a:lnTo>
                  <a:pt x="9741408" y="2500070"/>
                </a:lnTo>
                <a:lnTo>
                  <a:pt x="9802016" y="2500070"/>
                </a:lnTo>
                <a:lnTo>
                  <a:pt x="10270931" y="2031167"/>
                </a:lnTo>
                <a:lnTo>
                  <a:pt x="9797723" y="1557958"/>
                </a:lnTo>
                <a:close/>
                <a:moveTo>
                  <a:pt x="8695019" y="1557958"/>
                </a:moveTo>
                <a:lnTo>
                  <a:pt x="8221812" y="2031166"/>
                </a:lnTo>
                <a:lnTo>
                  <a:pt x="8690730" y="2500070"/>
                </a:lnTo>
                <a:lnTo>
                  <a:pt x="8751334" y="2500070"/>
                </a:lnTo>
                <a:lnTo>
                  <a:pt x="9220250" y="2031166"/>
                </a:lnTo>
                <a:lnTo>
                  <a:pt x="8747043" y="1557958"/>
                </a:lnTo>
                <a:close/>
                <a:moveTo>
                  <a:pt x="10796383" y="1557958"/>
                </a:moveTo>
                <a:lnTo>
                  <a:pt x="10323175" y="2031166"/>
                </a:lnTo>
                <a:lnTo>
                  <a:pt x="10792091" y="2500070"/>
                </a:lnTo>
                <a:lnTo>
                  <a:pt x="10852696" y="2500070"/>
                </a:lnTo>
                <a:lnTo>
                  <a:pt x="11321614" y="2031164"/>
                </a:lnTo>
                <a:lnTo>
                  <a:pt x="10848409" y="1557958"/>
                </a:lnTo>
                <a:close/>
                <a:moveTo>
                  <a:pt x="783781" y="1447135"/>
                </a:moveTo>
                <a:lnTo>
                  <a:pt x="894606" y="1447135"/>
                </a:lnTo>
                <a:lnTo>
                  <a:pt x="894606" y="1557959"/>
                </a:lnTo>
                <a:lnTo>
                  <a:pt x="783781" y="1557959"/>
                </a:lnTo>
                <a:close/>
                <a:moveTo>
                  <a:pt x="1834586" y="1447134"/>
                </a:moveTo>
                <a:lnTo>
                  <a:pt x="1945411" y="1447134"/>
                </a:lnTo>
                <a:lnTo>
                  <a:pt x="1945411" y="1557959"/>
                </a:lnTo>
                <a:lnTo>
                  <a:pt x="1834586" y="1557959"/>
                </a:lnTo>
                <a:close/>
                <a:moveTo>
                  <a:pt x="4987002" y="1447134"/>
                </a:moveTo>
                <a:lnTo>
                  <a:pt x="5097832" y="1447134"/>
                </a:lnTo>
                <a:lnTo>
                  <a:pt x="5097832" y="1557958"/>
                </a:lnTo>
                <a:lnTo>
                  <a:pt x="4987002" y="1557958"/>
                </a:lnTo>
                <a:close/>
                <a:moveTo>
                  <a:pt x="3936204" y="1447134"/>
                </a:moveTo>
                <a:lnTo>
                  <a:pt x="4047028" y="1447134"/>
                </a:lnTo>
                <a:lnTo>
                  <a:pt x="4047028" y="1557959"/>
                </a:lnTo>
                <a:lnTo>
                  <a:pt x="3936204" y="1557959"/>
                </a:lnTo>
                <a:close/>
                <a:moveTo>
                  <a:pt x="2885398" y="1447134"/>
                </a:moveTo>
                <a:lnTo>
                  <a:pt x="2996224" y="1447134"/>
                </a:lnTo>
                <a:lnTo>
                  <a:pt x="2996224" y="1557959"/>
                </a:lnTo>
                <a:lnTo>
                  <a:pt x="2885398" y="1557959"/>
                </a:lnTo>
                <a:close/>
                <a:moveTo>
                  <a:pt x="6037801" y="1447133"/>
                </a:moveTo>
                <a:lnTo>
                  <a:pt x="6148626" y="1447133"/>
                </a:lnTo>
                <a:lnTo>
                  <a:pt x="6148626" y="1557958"/>
                </a:lnTo>
                <a:lnTo>
                  <a:pt x="6037801" y="1557958"/>
                </a:lnTo>
                <a:close/>
                <a:moveTo>
                  <a:pt x="9190225" y="1447133"/>
                </a:moveTo>
                <a:lnTo>
                  <a:pt x="9301050" y="1447133"/>
                </a:lnTo>
                <a:lnTo>
                  <a:pt x="9301050" y="1557958"/>
                </a:lnTo>
                <a:lnTo>
                  <a:pt x="9190225" y="1557958"/>
                </a:lnTo>
                <a:close/>
                <a:moveTo>
                  <a:pt x="8139417" y="1447133"/>
                </a:moveTo>
                <a:lnTo>
                  <a:pt x="8250242" y="1447133"/>
                </a:lnTo>
                <a:lnTo>
                  <a:pt x="8250242" y="1557958"/>
                </a:lnTo>
                <a:lnTo>
                  <a:pt x="8139417" y="1557958"/>
                </a:lnTo>
                <a:close/>
                <a:moveTo>
                  <a:pt x="7088609" y="1447133"/>
                </a:moveTo>
                <a:lnTo>
                  <a:pt x="7199434" y="1447133"/>
                </a:lnTo>
                <a:lnTo>
                  <a:pt x="7199434" y="1557958"/>
                </a:lnTo>
                <a:lnTo>
                  <a:pt x="7088609" y="1557958"/>
                </a:lnTo>
                <a:close/>
                <a:moveTo>
                  <a:pt x="10241033" y="1447133"/>
                </a:moveTo>
                <a:lnTo>
                  <a:pt x="10351858" y="1447133"/>
                </a:lnTo>
                <a:lnTo>
                  <a:pt x="10351858" y="1557957"/>
                </a:lnTo>
                <a:lnTo>
                  <a:pt x="10241033" y="1557957"/>
                </a:lnTo>
                <a:close/>
                <a:moveTo>
                  <a:pt x="11291841" y="1447133"/>
                </a:moveTo>
                <a:lnTo>
                  <a:pt x="11402666" y="1447133"/>
                </a:lnTo>
                <a:lnTo>
                  <a:pt x="11402666" y="1557957"/>
                </a:lnTo>
                <a:lnTo>
                  <a:pt x="11291841" y="1557957"/>
                </a:lnTo>
                <a:close/>
                <a:moveTo>
                  <a:pt x="2942310" y="1006607"/>
                </a:moveTo>
                <a:lnTo>
                  <a:pt x="2470820" y="1478100"/>
                </a:lnTo>
                <a:lnTo>
                  <a:pt x="2470820" y="1533556"/>
                </a:lnTo>
                <a:lnTo>
                  <a:pt x="2942310" y="2005047"/>
                </a:lnTo>
                <a:lnTo>
                  <a:pt x="3410804" y="1536556"/>
                </a:lnTo>
                <a:lnTo>
                  <a:pt x="3410804" y="1475099"/>
                </a:lnTo>
                <a:close/>
                <a:moveTo>
                  <a:pt x="1891623" y="1006607"/>
                </a:moveTo>
                <a:lnTo>
                  <a:pt x="1420008" y="1478224"/>
                </a:lnTo>
                <a:lnTo>
                  <a:pt x="1420008" y="1533431"/>
                </a:lnTo>
                <a:lnTo>
                  <a:pt x="1891623" y="2005047"/>
                </a:lnTo>
                <a:lnTo>
                  <a:pt x="2359996" y="1536681"/>
                </a:lnTo>
                <a:lnTo>
                  <a:pt x="2359996" y="1474975"/>
                </a:lnTo>
                <a:close/>
                <a:moveTo>
                  <a:pt x="840943" y="1006607"/>
                </a:moveTo>
                <a:lnTo>
                  <a:pt x="369202" y="1478351"/>
                </a:lnTo>
                <a:lnTo>
                  <a:pt x="369202" y="1533303"/>
                </a:lnTo>
                <a:lnTo>
                  <a:pt x="840944" y="2005046"/>
                </a:lnTo>
                <a:lnTo>
                  <a:pt x="1309184" y="1536806"/>
                </a:lnTo>
                <a:lnTo>
                  <a:pt x="1309184" y="1474850"/>
                </a:lnTo>
                <a:close/>
                <a:moveTo>
                  <a:pt x="3992987" y="1006606"/>
                </a:moveTo>
                <a:lnTo>
                  <a:pt x="3521631" y="1477974"/>
                </a:lnTo>
                <a:lnTo>
                  <a:pt x="3521631" y="1533680"/>
                </a:lnTo>
                <a:lnTo>
                  <a:pt x="3992986" y="2005046"/>
                </a:lnTo>
                <a:lnTo>
                  <a:pt x="4461598" y="1536423"/>
                </a:lnTo>
                <a:lnTo>
                  <a:pt x="4461598" y="1475230"/>
                </a:lnTo>
                <a:close/>
                <a:moveTo>
                  <a:pt x="6094326" y="1006605"/>
                </a:moveTo>
                <a:lnTo>
                  <a:pt x="5623230" y="1477714"/>
                </a:lnTo>
                <a:lnTo>
                  <a:pt x="5623230" y="1533934"/>
                </a:lnTo>
                <a:lnTo>
                  <a:pt x="6094328" y="2005044"/>
                </a:lnTo>
                <a:lnTo>
                  <a:pt x="6563205" y="1536166"/>
                </a:lnTo>
                <a:lnTo>
                  <a:pt x="6563205" y="1475487"/>
                </a:lnTo>
                <a:close/>
                <a:moveTo>
                  <a:pt x="9246371" y="1006604"/>
                </a:moveTo>
                <a:lnTo>
                  <a:pt x="8775646" y="1477332"/>
                </a:lnTo>
                <a:lnTo>
                  <a:pt x="8775646" y="1534319"/>
                </a:lnTo>
                <a:lnTo>
                  <a:pt x="9246371" y="2005045"/>
                </a:lnTo>
                <a:lnTo>
                  <a:pt x="9715629" y="1535786"/>
                </a:lnTo>
                <a:lnTo>
                  <a:pt x="9715629" y="1475864"/>
                </a:lnTo>
                <a:close/>
                <a:moveTo>
                  <a:pt x="5043669" y="1006604"/>
                </a:moveTo>
                <a:lnTo>
                  <a:pt x="4572422" y="1477843"/>
                </a:lnTo>
                <a:lnTo>
                  <a:pt x="4572422" y="1533811"/>
                </a:lnTo>
                <a:lnTo>
                  <a:pt x="5043664" y="2005045"/>
                </a:lnTo>
                <a:lnTo>
                  <a:pt x="5512407" y="1536296"/>
                </a:lnTo>
                <a:lnTo>
                  <a:pt x="5512407" y="1475351"/>
                </a:lnTo>
                <a:close/>
                <a:moveTo>
                  <a:pt x="11347735" y="1006604"/>
                </a:moveTo>
                <a:lnTo>
                  <a:pt x="10877262" y="1477079"/>
                </a:lnTo>
                <a:lnTo>
                  <a:pt x="10877262" y="1534567"/>
                </a:lnTo>
                <a:lnTo>
                  <a:pt x="11347736" y="2005041"/>
                </a:lnTo>
                <a:lnTo>
                  <a:pt x="11817249" y="1535528"/>
                </a:lnTo>
                <a:lnTo>
                  <a:pt x="11817249" y="1476120"/>
                </a:lnTo>
                <a:close/>
                <a:moveTo>
                  <a:pt x="8195690" y="1006604"/>
                </a:moveTo>
                <a:lnTo>
                  <a:pt x="7724838" y="1477458"/>
                </a:lnTo>
                <a:lnTo>
                  <a:pt x="7724838" y="1534191"/>
                </a:lnTo>
                <a:lnTo>
                  <a:pt x="8195691" y="2005044"/>
                </a:lnTo>
                <a:lnTo>
                  <a:pt x="8664821" y="1535914"/>
                </a:lnTo>
                <a:lnTo>
                  <a:pt x="8664821" y="1475736"/>
                </a:lnTo>
                <a:close/>
                <a:moveTo>
                  <a:pt x="7145009" y="1006604"/>
                </a:moveTo>
                <a:lnTo>
                  <a:pt x="6674030" y="1477584"/>
                </a:lnTo>
                <a:lnTo>
                  <a:pt x="6674030" y="1534069"/>
                </a:lnTo>
                <a:lnTo>
                  <a:pt x="7145007" y="2005046"/>
                </a:lnTo>
                <a:lnTo>
                  <a:pt x="7614013" y="1536039"/>
                </a:lnTo>
                <a:lnTo>
                  <a:pt x="7614013" y="1475610"/>
                </a:lnTo>
                <a:close/>
                <a:moveTo>
                  <a:pt x="10297056" y="1006603"/>
                </a:moveTo>
                <a:lnTo>
                  <a:pt x="9826454" y="1477207"/>
                </a:lnTo>
                <a:lnTo>
                  <a:pt x="9826454" y="1534445"/>
                </a:lnTo>
                <a:lnTo>
                  <a:pt x="10297053" y="2005045"/>
                </a:lnTo>
                <a:lnTo>
                  <a:pt x="10766437" y="1535660"/>
                </a:lnTo>
                <a:lnTo>
                  <a:pt x="10766437" y="1475986"/>
                </a:lnTo>
                <a:close/>
                <a:moveTo>
                  <a:pt x="258361" y="922634"/>
                </a:moveTo>
                <a:lnTo>
                  <a:pt x="369186" y="922634"/>
                </a:lnTo>
                <a:lnTo>
                  <a:pt x="369186" y="1033459"/>
                </a:lnTo>
                <a:lnTo>
                  <a:pt x="258361" y="1033459"/>
                </a:lnTo>
                <a:close/>
                <a:moveTo>
                  <a:pt x="2359977" y="922633"/>
                </a:moveTo>
                <a:lnTo>
                  <a:pt x="2470802" y="922633"/>
                </a:lnTo>
                <a:lnTo>
                  <a:pt x="2470802" y="1033458"/>
                </a:lnTo>
                <a:lnTo>
                  <a:pt x="2359977" y="1033458"/>
                </a:lnTo>
                <a:close/>
                <a:moveTo>
                  <a:pt x="1309169" y="922633"/>
                </a:moveTo>
                <a:lnTo>
                  <a:pt x="1419993" y="922633"/>
                </a:lnTo>
                <a:lnTo>
                  <a:pt x="1419993" y="1033458"/>
                </a:lnTo>
                <a:lnTo>
                  <a:pt x="1309169" y="1033458"/>
                </a:lnTo>
                <a:close/>
                <a:moveTo>
                  <a:pt x="5512398" y="922633"/>
                </a:moveTo>
                <a:lnTo>
                  <a:pt x="5623223" y="922633"/>
                </a:lnTo>
                <a:lnTo>
                  <a:pt x="5623223" y="1033458"/>
                </a:lnTo>
                <a:lnTo>
                  <a:pt x="5512398" y="1033458"/>
                </a:lnTo>
                <a:close/>
                <a:moveTo>
                  <a:pt x="4461591" y="922633"/>
                </a:moveTo>
                <a:lnTo>
                  <a:pt x="4572415" y="922633"/>
                </a:lnTo>
                <a:lnTo>
                  <a:pt x="4572415" y="1033458"/>
                </a:lnTo>
                <a:lnTo>
                  <a:pt x="4461591" y="1033458"/>
                </a:lnTo>
                <a:close/>
                <a:moveTo>
                  <a:pt x="3410785" y="922633"/>
                </a:moveTo>
                <a:lnTo>
                  <a:pt x="3521610" y="922633"/>
                </a:lnTo>
                <a:lnTo>
                  <a:pt x="3521610" y="1033458"/>
                </a:lnTo>
                <a:lnTo>
                  <a:pt x="3410785" y="1033458"/>
                </a:lnTo>
                <a:close/>
                <a:moveTo>
                  <a:pt x="7614013" y="922633"/>
                </a:moveTo>
                <a:lnTo>
                  <a:pt x="7724838" y="922633"/>
                </a:lnTo>
                <a:lnTo>
                  <a:pt x="7724838" y="1033458"/>
                </a:lnTo>
                <a:lnTo>
                  <a:pt x="7614013" y="1033458"/>
                </a:lnTo>
                <a:close/>
                <a:moveTo>
                  <a:pt x="6563205" y="922633"/>
                </a:moveTo>
                <a:lnTo>
                  <a:pt x="6674030" y="922633"/>
                </a:lnTo>
                <a:lnTo>
                  <a:pt x="6674030" y="1033458"/>
                </a:lnTo>
                <a:lnTo>
                  <a:pt x="6563205" y="1033458"/>
                </a:lnTo>
                <a:close/>
                <a:moveTo>
                  <a:pt x="10766437" y="922633"/>
                </a:moveTo>
                <a:lnTo>
                  <a:pt x="10877262" y="922633"/>
                </a:lnTo>
                <a:lnTo>
                  <a:pt x="10877262" y="1033458"/>
                </a:lnTo>
                <a:lnTo>
                  <a:pt x="10766437" y="1033458"/>
                </a:lnTo>
                <a:close/>
                <a:moveTo>
                  <a:pt x="9715629" y="922633"/>
                </a:moveTo>
                <a:lnTo>
                  <a:pt x="9826454" y="922633"/>
                </a:lnTo>
                <a:lnTo>
                  <a:pt x="9826454" y="1033458"/>
                </a:lnTo>
                <a:lnTo>
                  <a:pt x="9715629" y="1033458"/>
                </a:lnTo>
                <a:close/>
                <a:moveTo>
                  <a:pt x="8664821" y="922633"/>
                </a:moveTo>
                <a:lnTo>
                  <a:pt x="8775646" y="922633"/>
                </a:lnTo>
                <a:lnTo>
                  <a:pt x="8775646" y="1033458"/>
                </a:lnTo>
                <a:lnTo>
                  <a:pt x="8664821" y="1033458"/>
                </a:lnTo>
                <a:close/>
                <a:moveTo>
                  <a:pt x="11817249" y="922633"/>
                </a:moveTo>
                <a:lnTo>
                  <a:pt x="11928074" y="922633"/>
                </a:lnTo>
                <a:lnTo>
                  <a:pt x="11928074" y="1033458"/>
                </a:lnTo>
                <a:lnTo>
                  <a:pt x="11817249" y="1033458"/>
                </a:lnTo>
                <a:close/>
                <a:moveTo>
                  <a:pt x="1337485" y="510062"/>
                </a:moveTo>
                <a:lnTo>
                  <a:pt x="867065" y="980486"/>
                </a:lnTo>
                <a:lnTo>
                  <a:pt x="1333712" y="1447134"/>
                </a:lnTo>
                <a:lnTo>
                  <a:pt x="1398855" y="1447134"/>
                </a:lnTo>
                <a:lnTo>
                  <a:pt x="1865501" y="980486"/>
                </a:lnTo>
                <a:lnTo>
                  <a:pt x="1395081" y="510062"/>
                </a:lnTo>
                <a:close/>
                <a:moveTo>
                  <a:pt x="2388173" y="510062"/>
                </a:moveTo>
                <a:lnTo>
                  <a:pt x="1917745" y="980486"/>
                </a:lnTo>
                <a:lnTo>
                  <a:pt x="2384399" y="1447134"/>
                </a:lnTo>
                <a:lnTo>
                  <a:pt x="2449542" y="1447134"/>
                </a:lnTo>
                <a:lnTo>
                  <a:pt x="2916189" y="980486"/>
                </a:lnTo>
                <a:lnTo>
                  <a:pt x="2445767" y="510062"/>
                </a:lnTo>
                <a:close/>
                <a:moveTo>
                  <a:pt x="3438856" y="510062"/>
                </a:moveTo>
                <a:lnTo>
                  <a:pt x="2968432" y="980486"/>
                </a:lnTo>
                <a:lnTo>
                  <a:pt x="3435083" y="1447134"/>
                </a:lnTo>
                <a:lnTo>
                  <a:pt x="3500228" y="1447134"/>
                </a:lnTo>
                <a:lnTo>
                  <a:pt x="3966865" y="980485"/>
                </a:lnTo>
                <a:lnTo>
                  <a:pt x="3496454" y="510062"/>
                </a:lnTo>
                <a:close/>
                <a:moveTo>
                  <a:pt x="4489518" y="510062"/>
                </a:moveTo>
                <a:lnTo>
                  <a:pt x="4019109" y="980485"/>
                </a:lnTo>
                <a:lnTo>
                  <a:pt x="4485744" y="1447134"/>
                </a:lnTo>
                <a:lnTo>
                  <a:pt x="4550887" y="1447134"/>
                </a:lnTo>
                <a:lnTo>
                  <a:pt x="5017543" y="980483"/>
                </a:lnTo>
                <a:lnTo>
                  <a:pt x="4547118" y="510062"/>
                </a:lnTo>
                <a:close/>
                <a:moveTo>
                  <a:pt x="5540201" y="510062"/>
                </a:moveTo>
                <a:lnTo>
                  <a:pt x="5069792" y="980483"/>
                </a:lnTo>
                <a:lnTo>
                  <a:pt x="5536431" y="1447134"/>
                </a:lnTo>
                <a:lnTo>
                  <a:pt x="5601567" y="1447134"/>
                </a:lnTo>
                <a:lnTo>
                  <a:pt x="6068204" y="980484"/>
                </a:lnTo>
                <a:lnTo>
                  <a:pt x="5597797" y="510062"/>
                </a:lnTo>
                <a:close/>
                <a:moveTo>
                  <a:pt x="6590867" y="510062"/>
                </a:moveTo>
                <a:lnTo>
                  <a:pt x="6120447" y="980484"/>
                </a:lnTo>
                <a:lnTo>
                  <a:pt x="6587095" y="1447133"/>
                </a:lnTo>
                <a:lnTo>
                  <a:pt x="6652238" y="1447133"/>
                </a:lnTo>
                <a:lnTo>
                  <a:pt x="7118887" y="980483"/>
                </a:lnTo>
                <a:lnTo>
                  <a:pt x="6648468" y="510062"/>
                </a:lnTo>
                <a:close/>
                <a:moveTo>
                  <a:pt x="7641550" y="510061"/>
                </a:moveTo>
                <a:lnTo>
                  <a:pt x="7171131" y="980482"/>
                </a:lnTo>
                <a:lnTo>
                  <a:pt x="7637780" y="1447133"/>
                </a:lnTo>
                <a:lnTo>
                  <a:pt x="7702919" y="1447133"/>
                </a:lnTo>
                <a:lnTo>
                  <a:pt x="8169568" y="980483"/>
                </a:lnTo>
                <a:lnTo>
                  <a:pt x="7699149" y="510061"/>
                </a:lnTo>
                <a:close/>
                <a:moveTo>
                  <a:pt x="8692232" y="510061"/>
                </a:moveTo>
                <a:lnTo>
                  <a:pt x="8221811" y="980484"/>
                </a:lnTo>
                <a:lnTo>
                  <a:pt x="8688459" y="1447133"/>
                </a:lnTo>
                <a:lnTo>
                  <a:pt x="8753603" y="1447133"/>
                </a:lnTo>
                <a:lnTo>
                  <a:pt x="9220250" y="980484"/>
                </a:lnTo>
                <a:lnTo>
                  <a:pt x="8749829" y="510061"/>
                </a:lnTo>
                <a:close/>
                <a:moveTo>
                  <a:pt x="10793597" y="510061"/>
                </a:moveTo>
                <a:lnTo>
                  <a:pt x="10323178" y="980482"/>
                </a:lnTo>
                <a:lnTo>
                  <a:pt x="10789828" y="1447133"/>
                </a:lnTo>
                <a:lnTo>
                  <a:pt x="10854964" y="1447133"/>
                </a:lnTo>
                <a:lnTo>
                  <a:pt x="11321613" y="980483"/>
                </a:lnTo>
                <a:lnTo>
                  <a:pt x="10851193" y="510061"/>
                </a:lnTo>
                <a:close/>
                <a:moveTo>
                  <a:pt x="9742913" y="510061"/>
                </a:moveTo>
                <a:lnTo>
                  <a:pt x="9272493" y="980483"/>
                </a:lnTo>
                <a:lnTo>
                  <a:pt x="9739141" y="1447133"/>
                </a:lnTo>
                <a:lnTo>
                  <a:pt x="9804283" y="1447133"/>
                </a:lnTo>
                <a:lnTo>
                  <a:pt x="10270933" y="980481"/>
                </a:lnTo>
                <a:lnTo>
                  <a:pt x="9800515" y="510061"/>
                </a:lnTo>
                <a:close/>
                <a:moveTo>
                  <a:pt x="783785" y="399238"/>
                </a:moveTo>
                <a:lnTo>
                  <a:pt x="894609" y="399238"/>
                </a:lnTo>
                <a:lnTo>
                  <a:pt x="894609" y="510062"/>
                </a:lnTo>
                <a:lnTo>
                  <a:pt x="783785" y="510062"/>
                </a:lnTo>
                <a:close/>
                <a:moveTo>
                  <a:pt x="2885401" y="399237"/>
                </a:moveTo>
                <a:lnTo>
                  <a:pt x="2996227" y="399237"/>
                </a:lnTo>
                <a:lnTo>
                  <a:pt x="2996227" y="510062"/>
                </a:lnTo>
                <a:lnTo>
                  <a:pt x="2885401" y="510062"/>
                </a:lnTo>
                <a:close/>
                <a:moveTo>
                  <a:pt x="1834590" y="399237"/>
                </a:moveTo>
                <a:lnTo>
                  <a:pt x="1945415" y="399237"/>
                </a:lnTo>
                <a:lnTo>
                  <a:pt x="1945415" y="510062"/>
                </a:lnTo>
                <a:lnTo>
                  <a:pt x="1834590" y="510062"/>
                </a:lnTo>
                <a:close/>
                <a:moveTo>
                  <a:pt x="3936208" y="399237"/>
                </a:moveTo>
                <a:lnTo>
                  <a:pt x="4047032" y="399237"/>
                </a:lnTo>
                <a:lnTo>
                  <a:pt x="4047032" y="510062"/>
                </a:lnTo>
                <a:lnTo>
                  <a:pt x="3936208" y="510062"/>
                </a:lnTo>
                <a:close/>
                <a:moveTo>
                  <a:pt x="4987004" y="399237"/>
                </a:moveTo>
                <a:lnTo>
                  <a:pt x="5097834" y="399237"/>
                </a:lnTo>
                <a:lnTo>
                  <a:pt x="5097834" y="510062"/>
                </a:lnTo>
                <a:lnTo>
                  <a:pt x="4987004" y="510062"/>
                </a:lnTo>
                <a:close/>
                <a:moveTo>
                  <a:pt x="6037802" y="399237"/>
                </a:moveTo>
                <a:lnTo>
                  <a:pt x="6148626" y="399237"/>
                </a:lnTo>
                <a:lnTo>
                  <a:pt x="6148626" y="510062"/>
                </a:lnTo>
                <a:lnTo>
                  <a:pt x="6037802" y="510062"/>
                </a:lnTo>
                <a:close/>
                <a:moveTo>
                  <a:pt x="7088609" y="399237"/>
                </a:moveTo>
                <a:lnTo>
                  <a:pt x="7199434" y="399237"/>
                </a:lnTo>
                <a:lnTo>
                  <a:pt x="7199434" y="510061"/>
                </a:lnTo>
                <a:lnTo>
                  <a:pt x="7088609" y="510061"/>
                </a:lnTo>
                <a:close/>
                <a:moveTo>
                  <a:pt x="8139417" y="399237"/>
                </a:moveTo>
                <a:lnTo>
                  <a:pt x="8250242" y="399237"/>
                </a:lnTo>
                <a:lnTo>
                  <a:pt x="8250242" y="510061"/>
                </a:lnTo>
                <a:lnTo>
                  <a:pt x="8139417" y="510061"/>
                </a:lnTo>
                <a:close/>
                <a:moveTo>
                  <a:pt x="9190225" y="399236"/>
                </a:moveTo>
                <a:lnTo>
                  <a:pt x="9301050" y="399236"/>
                </a:lnTo>
                <a:lnTo>
                  <a:pt x="9301050" y="510061"/>
                </a:lnTo>
                <a:lnTo>
                  <a:pt x="9190225" y="510061"/>
                </a:lnTo>
                <a:close/>
                <a:moveTo>
                  <a:pt x="10241033" y="399236"/>
                </a:moveTo>
                <a:lnTo>
                  <a:pt x="10351858" y="399236"/>
                </a:lnTo>
                <a:lnTo>
                  <a:pt x="10351858" y="510061"/>
                </a:lnTo>
                <a:lnTo>
                  <a:pt x="10241033" y="510061"/>
                </a:lnTo>
                <a:close/>
                <a:moveTo>
                  <a:pt x="11291841" y="399236"/>
                </a:moveTo>
                <a:lnTo>
                  <a:pt x="11402666" y="399236"/>
                </a:lnTo>
                <a:lnTo>
                  <a:pt x="11402666" y="510061"/>
                </a:lnTo>
                <a:lnTo>
                  <a:pt x="11291841" y="510061"/>
                </a:lnTo>
                <a:close/>
                <a:moveTo>
                  <a:pt x="6138405" y="0"/>
                </a:moveTo>
                <a:lnTo>
                  <a:pt x="6190649" y="0"/>
                </a:lnTo>
                <a:lnTo>
                  <a:pt x="6589887" y="399237"/>
                </a:lnTo>
                <a:lnTo>
                  <a:pt x="6649449" y="399237"/>
                </a:lnTo>
                <a:lnTo>
                  <a:pt x="7048684" y="2"/>
                </a:lnTo>
                <a:lnTo>
                  <a:pt x="7100928" y="2"/>
                </a:lnTo>
                <a:lnTo>
                  <a:pt x="6674030" y="426899"/>
                </a:lnTo>
                <a:lnTo>
                  <a:pt x="6674030" y="483379"/>
                </a:lnTo>
                <a:lnTo>
                  <a:pt x="7145009" y="954361"/>
                </a:lnTo>
                <a:lnTo>
                  <a:pt x="7614013" y="485355"/>
                </a:lnTo>
                <a:lnTo>
                  <a:pt x="7614013" y="424926"/>
                </a:lnTo>
                <a:lnTo>
                  <a:pt x="7189086" y="0"/>
                </a:lnTo>
                <a:lnTo>
                  <a:pt x="7241329" y="0"/>
                </a:lnTo>
                <a:lnTo>
                  <a:pt x="7640566" y="399237"/>
                </a:lnTo>
                <a:lnTo>
                  <a:pt x="7700131" y="399237"/>
                </a:lnTo>
                <a:lnTo>
                  <a:pt x="8099367" y="1"/>
                </a:lnTo>
                <a:lnTo>
                  <a:pt x="8151611" y="1"/>
                </a:lnTo>
                <a:lnTo>
                  <a:pt x="7724838" y="426774"/>
                </a:lnTo>
                <a:lnTo>
                  <a:pt x="7724838" y="483508"/>
                </a:lnTo>
                <a:lnTo>
                  <a:pt x="8195689" y="954363"/>
                </a:lnTo>
                <a:lnTo>
                  <a:pt x="8664821" y="485229"/>
                </a:lnTo>
                <a:lnTo>
                  <a:pt x="8664821" y="425053"/>
                </a:lnTo>
                <a:lnTo>
                  <a:pt x="8239767" y="0"/>
                </a:lnTo>
                <a:lnTo>
                  <a:pt x="8292011" y="0"/>
                </a:lnTo>
                <a:lnTo>
                  <a:pt x="8691248" y="399236"/>
                </a:lnTo>
                <a:lnTo>
                  <a:pt x="8750812" y="399236"/>
                </a:lnTo>
                <a:lnTo>
                  <a:pt x="9150049" y="1"/>
                </a:lnTo>
                <a:lnTo>
                  <a:pt x="9202293" y="1"/>
                </a:lnTo>
                <a:lnTo>
                  <a:pt x="8775646" y="426647"/>
                </a:lnTo>
                <a:lnTo>
                  <a:pt x="8775646" y="483635"/>
                </a:lnTo>
                <a:lnTo>
                  <a:pt x="9246372" y="954363"/>
                </a:lnTo>
                <a:lnTo>
                  <a:pt x="9715629" y="485103"/>
                </a:lnTo>
                <a:lnTo>
                  <a:pt x="9715629" y="425175"/>
                </a:lnTo>
                <a:lnTo>
                  <a:pt x="9290453" y="0"/>
                </a:lnTo>
                <a:lnTo>
                  <a:pt x="9342696" y="0"/>
                </a:lnTo>
                <a:lnTo>
                  <a:pt x="9741934" y="399236"/>
                </a:lnTo>
                <a:lnTo>
                  <a:pt x="9801496" y="399236"/>
                </a:lnTo>
                <a:lnTo>
                  <a:pt x="10200732" y="1"/>
                </a:lnTo>
                <a:lnTo>
                  <a:pt x="10252974" y="1"/>
                </a:lnTo>
                <a:lnTo>
                  <a:pt x="9826454" y="426520"/>
                </a:lnTo>
                <a:lnTo>
                  <a:pt x="9826454" y="483756"/>
                </a:lnTo>
                <a:lnTo>
                  <a:pt x="10297055" y="954360"/>
                </a:lnTo>
                <a:lnTo>
                  <a:pt x="10766437" y="484975"/>
                </a:lnTo>
                <a:lnTo>
                  <a:pt x="10766437" y="425305"/>
                </a:lnTo>
                <a:lnTo>
                  <a:pt x="10341131" y="0"/>
                </a:lnTo>
                <a:lnTo>
                  <a:pt x="10393375" y="0"/>
                </a:lnTo>
                <a:lnTo>
                  <a:pt x="10792612" y="399236"/>
                </a:lnTo>
                <a:lnTo>
                  <a:pt x="10852176" y="399236"/>
                </a:lnTo>
                <a:lnTo>
                  <a:pt x="11251411" y="3"/>
                </a:lnTo>
                <a:lnTo>
                  <a:pt x="11303657" y="3"/>
                </a:lnTo>
                <a:lnTo>
                  <a:pt x="10877262" y="426397"/>
                </a:lnTo>
                <a:lnTo>
                  <a:pt x="10877262" y="483887"/>
                </a:lnTo>
                <a:lnTo>
                  <a:pt x="11347735" y="954362"/>
                </a:lnTo>
                <a:lnTo>
                  <a:pt x="11817249" y="484846"/>
                </a:lnTo>
                <a:lnTo>
                  <a:pt x="11817249" y="425436"/>
                </a:lnTo>
                <a:lnTo>
                  <a:pt x="11391812" y="0"/>
                </a:lnTo>
                <a:lnTo>
                  <a:pt x="11444056" y="0"/>
                </a:lnTo>
                <a:lnTo>
                  <a:pt x="11843293" y="399236"/>
                </a:lnTo>
                <a:lnTo>
                  <a:pt x="11902859" y="399236"/>
                </a:lnTo>
                <a:lnTo>
                  <a:pt x="12191973" y="110123"/>
                </a:lnTo>
                <a:lnTo>
                  <a:pt x="12191973" y="162366"/>
                </a:lnTo>
                <a:lnTo>
                  <a:pt x="11928074" y="426265"/>
                </a:lnTo>
                <a:lnTo>
                  <a:pt x="11928074" y="484017"/>
                </a:lnTo>
                <a:lnTo>
                  <a:pt x="12191974" y="747926"/>
                </a:lnTo>
                <a:lnTo>
                  <a:pt x="12191974" y="800166"/>
                </a:lnTo>
                <a:lnTo>
                  <a:pt x="11901874" y="510061"/>
                </a:lnTo>
                <a:lnTo>
                  <a:pt x="11844278" y="510061"/>
                </a:lnTo>
                <a:lnTo>
                  <a:pt x="11373857" y="980483"/>
                </a:lnTo>
                <a:lnTo>
                  <a:pt x="11840505" y="1447132"/>
                </a:lnTo>
                <a:lnTo>
                  <a:pt x="11905645" y="1447132"/>
                </a:lnTo>
                <a:lnTo>
                  <a:pt x="12191976" y="1160803"/>
                </a:lnTo>
                <a:lnTo>
                  <a:pt x="12191976" y="1213046"/>
                </a:lnTo>
                <a:lnTo>
                  <a:pt x="11928074" y="1476947"/>
                </a:lnTo>
                <a:lnTo>
                  <a:pt x="11928074" y="1534702"/>
                </a:lnTo>
                <a:lnTo>
                  <a:pt x="12191975" y="1798604"/>
                </a:lnTo>
                <a:lnTo>
                  <a:pt x="12191975" y="1850847"/>
                </a:lnTo>
                <a:lnTo>
                  <a:pt x="11899087" y="1557957"/>
                </a:lnTo>
                <a:lnTo>
                  <a:pt x="11847063" y="1557957"/>
                </a:lnTo>
                <a:lnTo>
                  <a:pt x="11373858" y="2031163"/>
                </a:lnTo>
                <a:lnTo>
                  <a:pt x="11842778" y="2500070"/>
                </a:lnTo>
                <a:lnTo>
                  <a:pt x="11903378" y="2500070"/>
                </a:lnTo>
                <a:lnTo>
                  <a:pt x="12191975" y="2211473"/>
                </a:lnTo>
                <a:lnTo>
                  <a:pt x="12191974" y="2263716"/>
                </a:lnTo>
                <a:lnTo>
                  <a:pt x="11928074" y="2527616"/>
                </a:lnTo>
                <a:lnTo>
                  <a:pt x="11928074" y="2585366"/>
                </a:lnTo>
                <a:lnTo>
                  <a:pt x="12191978" y="2849270"/>
                </a:lnTo>
                <a:lnTo>
                  <a:pt x="12191977" y="2901515"/>
                </a:lnTo>
                <a:lnTo>
                  <a:pt x="11901357" y="2610895"/>
                </a:lnTo>
                <a:lnTo>
                  <a:pt x="11844795" y="2610895"/>
                </a:lnTo>
                <a:lnTo>
                  <a:pt x="11373856" y="3081835"/>
                </a:lnTo>
                <a:lnTo>
                  <a:pt x="11843230" y="3551209"/>
                </a:lnTo>
                <a:lnTo>
                  <a:pt x="11902922" y="3551209"/>
                </a:lnTo>
                <a:lnTo>
                  <a:pt x="12191974" y="3262156"/>
                </a:lnTo>
                <a:lnTo>
                  <a:pt x="12191974" y="3314400"/>
                </a:lnTo>
                <a:lnTo>
                  <a:pt x="11928074" y="3578299"/>
                </a:lnTo>
                <a:lnTo>
                  <a:pt x="11928074" y="3636053"/>
                </a:lnTo>
                <a:lnTo>
                  <a:pt x="12191975" y="3899954"/>
                </a:lnTo>
                <a:lnTo>
                  <a:pt x="12191975" y="3952198"/>
                </a:lnTo>
                <a:lnTo>
                  <a:pt x="11901811" y="3662034"/>
                </a:lnTo>
                <a:lnTo>
                  <a:pt x="11844339" y="3662034"/>
                </a:lnTo>
                <a:lnTo>
                  <a:pt x="11373856" y="4132518"/>
                </a:lnTo>
                <a:lnTo>
                  <a:pt x="11813331" y="4571992"/>
                </a:lnTo>
                <a:lnTo>
                  <a:pt x="11761089" y="4571991"/>
                </a:lnTo>
                <a:lnTo>
                  <a:pt x="11347736" y="4158638"/>
                </a:lnTo>
                <a:lnTo>
                  <a:pt x="10934382" y="4571992"/>
                </a:lnTo>
                <a:lnTo>
                  <a:pt x="10882138" y="4571992"/>
                </a:lnTo>
                <a:lnTo>
                  <a:pt x="11321614" y="4132516"/>
                </a:lnTo>
                <a:lnTo>
                  <a:pt x="10851132" y="3662034"/>
                </a:lnTo>
                <a:lnTo>
                  <a:pt x="10793656" y="3662034"/>
                </a:lnTo>
                <a:lnTo>
                  <a:pt x="10323175" y="4132515"/>
                </a:lnTo>
                <a:lnTo>
                  <a:pt x="10762651" y="4571991"/>
                </a:lnTo>
                <a:lnTo>
                  <a:pt x="10710406" y="4571992"/>
                </a:lnTo>
                <a:lnTo>
                  <a:pt x="10297052" y="4158638"/>
                </a:lnTo>
                <a:lnTo>
                  <a:pt x="9883699" y="4571992"/>
                </a:lnTo>
                <a:lnTo>
                  <a:pt x="9831456" y="4571992"/>
                </a:lnTo>
                <a:lnTo>
                  <a:pt x="10270931" y="4132517"/>
                </a:lnTo>
                <a:lnTo>
                  <a:pt x="9800448" y="3662034"/>
                </a:lnTo>
                <a:lnTo>
                  <a:pt x="9742974" y="3662034"/>
                </a:lnTo>
                <a:lnTo>
                  <a:pt x="9272491" y="4132517"/>
                </a:lnTo>
                <a:lnTo>
                  <a:pt x="9711968" y="4571993"/>
                </a:lnTo>
                <a:lnTo>
                  <a:pt x="9659723" y="4571993"/>
                </a:lnTo>
                <a:lnTo>
                  <a:pt x="9246369" y="4158639"/>
                </a:lnTo>
                <a:lnTo>
                  <a:pt x="8833016" y="4571992"/>
                </a:lnTo>
                <a:lnTo>
                  <a:pt x="8780772" y="4571992"/>
                </a:lnTo>
                <a:lnTo>
                  <a:pt x="9220247" y="4132517"/>
                </a:lnTo>
                <a:lnTo>
                  <a:pt x="8749764" y="3662034"/>
                </a:lnTo>
                <a:lnTo>
                  <a:pt x="8692294" y="3662034"/>
                </a:lnTo>
                <a:lnTo>
                  <a:pt x="8221812" y="4132516"/>
                </a:lnTo>
                <a:lnTo>
                  <a:pt x="8661288" y="4571992"/>
                </a:lnTo>
                <a:lnTo>
                  <a:pt x="8609042" y="4571992"/>
                </a:lnTo>
                <a:lnTo>
                  <a:pt x="8195689" y="4158639"/>
                </a:lnTo>
                <a:lnTo>
                  <a:pt x="7782334" y="4571994"/>
                </a:lnTo>
                <a:lnTo>
                  <a:pt x="7730092" y="4571994"/>
                </a:lnTo>
                <a:lnTo>
                  <a:pt x="8169568" y="4132518"/>
                </a:lnTo>
                <a:lnTo>
                  <a:pt x="7699085" y="3662034"/>
                </a:lnTo>
                <a:lnTo>
                  <a:pt x="7641614" y="3662034"/>
                </a:lnTo>
                <a:lnTo>
                  <a:pt x="7171129" y="4132518"/>
                </a:lnTo>
                <a:lnTo>
                  <a:pt x="7610604" y="4571993"/>
                </a:lnTo>
                <a:lnTo>
                  <a:pt x="7558360" y="4571993"/>
                </a:lnTo>
                <a:lnTo>
                  <a:pt x="7145007" y="4158640"/>
                </a:lnTo>
                <a:lnTo>
                  <a:pt x="6731655" y="4571993"/>
                </a:lnTo>
                <a:lnTo>
                  <a:pt x="6679410" y="4571993"/>
                </a:lnTo>
                <a:lnTo>
                  <a:pt x="7118885" y="4132518"/>
                </a:lnTo>
                <a:lnTo>
                  <a:pt x="6648402" y="3662034"/>
                </a:lnTo>
                <a:lnTo>
                  <a:pt x="6590932" y="3662034"/>
                </a:lnTo>
                <a:lnTo>
                  <a:pt x="6120448" y="4132519"/>
                </a:lnTo>
                <a:lnTo>
                  <a:pt x="6559922" y="4571993"/>
                </a:lnTo>
                <a:lnTo>
                  <a:pt x="6507678" y="4571993"/>
                </a:lnTo>
                <a:lnTo>
                  <a:pt x="6094326" y="4158641"/>
                </a:lnTo>
                <a:lnTo>
                  <a:pt x="5680985" y="4571992"/>
                </a:lnTo>
                <a:lnTo>
                  <a:pt x="5628744" y="4571992"/>
                </a:lnTo>
                <a:lnTo>
                  <a:pt x="6068205" y="4132519"/>
                </a:lnTo>
                <a:lnTo>
                  <a:pt x="5597731" y="3662034"/>
                </a:lnTo>
                <a:lnTo>
                  <a:pt x="5540263" y="3662034"/>
                </a:lnTo>
                <a:lnTo>
                  <a:pt x="5069789" y="4132518"/>
                </a:lnTo>
                <a:lnTo>
                  <a:pt x="5509253" y="4571993"/>
                </a:lnTo>
                <a:lnTo>
                  <a:pt x="5457012" y="4571993"/>
                </a:lnTo>
                <a:lnTo>
                  <a:pt x="5043664" y="4158640"/>
                </a:lnTo>
                <a:lnTo>
                  <a:pt x="4630303" y="4571992"/>
                </a:lnTo>
                <a:lnTo>
                  <a:pt x="4578059" y="4571992"/>
                </a:lnTo>
                <a:lnTo>
                  <a:pt x="5017539" y="4132518"/>
                </a:lnTo>
                <a:lnTo>
                  <a:pt x="4547049" y="3662034"/>
                </a:lnTo>
                <a:lnTo>
                  <a:pt x="4489581" y="3662034"/>
                </a:lnTo>
                <a:lnTo>
                  <a:pt x="4019108" y="4132519"/>
                </a:lnTo>
                <a:lnTo>
                  <a:pt x="4458568" y="4571993"/>
                </a:lnTo>
                <a:lnTo>
                  <a:pt x="4406323" y="4571993"/>
                </a:lnTo>
                <a:lnTo>
                  <a:pt x="3992985" y="4158641"/>
                </a:lnTo>
                <a:lnTo>
                  <a:pt x="3579645" y="4571992"/>
                </a:lnTo>
                <a:lnTo>
                  <a:pt x="3527403" y="4571992"/>
                </a:lnTo>
                <a:lnTo>
                  <a:pt x="3966864" y="4132520"/>
                </a:lnTo>
                <a:lnTo>
                  <a:pt x="3496388" y="3662034"/>
                </a:lnTo>
                <a:lnTo>
                  <a:pt x="3438920" y="3662034"/>
                </a:lnTo>
                <a:lnTo>
                  <a:pt x="2968432" y="4132519"/>
                </a:lnTo>
                <a:lnTo>
                  <a:pt x="3407908" y="4571992"/>
                </a:lnTo>
                <a:lnTo>
                  <a:pt x="3355663" y="4571992"/>
                </a:lnTo>
                <a:lnTo>
                  <a:pt x="2942311" y="4158641"/>
                </a:lnTo>
                <a:lnTo>
                  <a:pt x="2528961" y="4571991"/>
                </a:lnTo>
                <a:lnTo>
                  <a:pt x="2476717" y="4571991"/>
                </a:lnTo>
                <a:lnTo>
                  <a:pt x="2916189" y="4132519"/>
                </a:lnTo>
                <a:lnTo>
                  <a:pt x="2445706" y="3662034"/>
                </a:lnTo>
                <a:lnTo>
                  <a:pt x="2388237" y="3662034"/>
                </a:lnTo>
                <a:lnTo>
                  <a:pt x="1917745" y="4132520"/>
                </a:lnTo>
                <a:lnTo>
                  <a:pt x="2357225" y="4571992"/>
                </a:lnTo>
                <a:lnTo>
                  <a:pt x="2304981" y="4571993"/>
                </a:lnTo>
                <a:lnTo>
                  <a:pt x="1891623" y="4158642"/>
                </a:lnTo>
                <a:lnTo>
                  <a:pt x="1478275" y="4571991"/>
                </a:lnTo>
                <a:lnTo>
                  <a:pt x="1426031" y="4571991"/>
                </a:lnTo>
                <a:lnTo>
                  <a:pt x="1865501" y="4132520"/>
                </a:lnTo>
                <a:lnTo>
                  <a:pt x="1395017" y="3662034"/>
                </a:lnTo>
                <a:lnTo>
                  <a:pt x="1337551" y="3662034"/>
                </a:lnTo>
                <a:lnTo>
                  <a:pt x="867066" y="4132521"/>
                </a:lnTo>
                <a:lnTo>
                  <a:pt x="1306536" y="4571992"/>
                </a:lnTo>
                <a:lnTo>
                  <a:pt x="1254292" y="4571992"/>
                </a:lnTo>
                <a:lnTo>
                  <a:pt x="840944" y="4158643"/>
                </a:lnTo>
                <a:lnTo>
                  <a:pt x="427595" y="4571993"/>
                </a:lnTo>
                <a:lnTo>
                  <a:pt x="375351" y="4571993"/>
                </a:lnTo>
                <a:lnTo>
                  <a:pt x="814822" y="4132521"/>
                </a:lnTo>
                <a:lnTo>
                  <a:pt x="344336" y="3662034"/>
                </a:lnTo>
                <a:lnTo>
                  <a:pt x="286870" y="3662034"/>
                </a:lnTo>
                <a:lnTo>
                  <a:pt x="5" y="3948900"/>
                </a:lnTo>
                <a:lnTo>
                  <a:pt x="5" y="3896656"/>
                </a:lnTo>
                <a:lnTo>
                  <a:pt x="258369" y="3638291"/>
                </a:lnTo>
                <a:lnTo>
                  <a:pt x="258369" y="3576066"/>
                </a:lnTo>
                <a:lnTo>
                  <a:pt x="1" y="3317698"/>
                </a:lnTo>
                <a:lnTo>
                  <a:pt x="1" y="3265454"/>
                </a:lnTo>
                <a:lnTo>
                  <a:pt x="285756" y="3551209"/>
                </a:lnTo>
                <a:lnTo>
                  <a:pt x="345451" y="3551209"/>
                </a:lnTo>
                <a:lnTo>
                  <a:pt x="814822" y="3081838"/>
                </a:lnTo>
                <a:lnTo>
                  <a:pt x="343880" y="2610895"/>
                </a:lnTo>
                <a:lnTo>
                  <a:pt x="287328" y="2610895"/>
                </a:lnTo>
                <a:lnTo>
                  <a:pt x="6" y="2898217"/>
                </a:lnTo>
                <a:lnTo>
                  <a:pt x="6" y="2845973"/>
                </a:lnTo>
                <a:lnTo>
                  <a:pt x="258373" y="2587605"/>
                </a:lnTo>
                <a:lnTo>
                  <a:pt x="258373" y="2525388"/>
                </a:lnTo>
                <a:lnTo>
                  <a:pt x="1" y="2267015"/>
                </a:lnTo>
                <a:lnTo>
                  <a:pt x="0" y="2214770"/>
                </a:lnTo>
                <a:lnTo>
                  <a:pt x="285299" y="2500070"/>
                </a:lnTo>
                <a:lnTo>
                  <a:pt x="345909" y="2500070"/>
                </a:lnTo>
                <a:lnTo>
                  <a:pt x="814822" y="2031167"/>
                </a:lnTo>
                <a:lnTo>
                  <a:pt x="341616" y="1557959"/>
                </a:lnTo>
                <a:lnTo>
                  <a:pt x="289593" y="1557959"/>
                </a:lnTo>
                <a:lnTo>
                  <a:pt x="4" y="1847551"/>
                </a:lnTo>
                <a:lnTo>
                  <a:pt x="4" y="1795307"/>
                </a:lnTo>
                <a:lnTo>
                  <a:pt x="258377" y="1536932"/>
                </a:lnTo>
                <a:lnTo>
                  <a:pt x="258377" y="1474721"/>
                </a:lnTo>
                <a:lnTo>
                  <a:pt x="2" y="1216345"/>
                </a:lnTo>
                <a:lnTo>
                  <a:pt x="2" y="1164102"/>
                </a:lnTo>
                <a:lnTo>
                  <a:pt x="283034" y="1447135"/>
                </a:lnTo>
                <a:lnTo>
                  <a:pt x="348175" y="1447135"/>
                </a:lnTo>
                <a:lnTo>
                  <a:pt x="814821" y="980486"/>
                </a:lnTo>
                <a:lnTo>
                  <a:pt x="344401" y="510062"/>
                </a:lnTo>
                <a:lnTo>
                  <a:pt x="286805" y="510062"/>
                </a:lnTo>
                <a:lnTo>
                  <a:pt x="5" y="796868"/>
                </a:lnTo>
                <a:lnTo>
                  <a:pt x="5" y="744628"/>
                </a:lnTo>
                <a:lnTo>
                  <a:pt x="258382" y="486242"/>
                </a:lnTo>
                <a:lnTo>
                  <a:pt x="258382" y="424043"/>
                </a:lnTo>
                <a:lnTo>
                  <a:pt x="3" y="165664"/>
                </a:lnTo>
                <a:lnTo>
                  <a:pt x="3" y="113420"/>
                </a:lnTo>
                <a:lnTo>
                  <a:pt x="285820" y="399237"/>
                </a:lnTo>
                <a:lnTo>
                  <a:pt x="345386" y="399237"/>
                </a:lnTo>
                <a:lnTo>
                  <a:pt x="744622" y="2"/>
                </a:lnTo>
                <a:lnTo>
                  <a:pt x="796865" y="2"/>
                </a:lnTo>
                <a:lnTo>
                  <a:pt x="369206" y="427661"/>
                </a:lnTo>
                <a:lnTo>
                  <a:pt x="369206" y="482624"/>
                </a:lnTo>
                <a:lnTo>
                  <a:pt x="840943" y="954364"/>
                </a:lnTo>
                <a:lnTo>
                  <a:pt x="1309187" y="486116"/>
                </a:lnTo>
                <a:lnTo>
                  <a:pt x="1309187" y="424169"/>
                </a:lnTo>
                <a:lnTo>
                  <a:pt x="885019" y="0"/>
                </a:lnTo>
                <a:lnTo>
                  <a:pt x="937262" y="0"/>
                </a:lnTo>
                <a:lnTo>
                  <a:pt x="1336499" y="399237"/>
                </a:lnTo>
                <a:lnTo>
                  <a:pt x="1396066" y="399237"/>
                </a:lnTo>
                <a:lnTo>
                  <a:pt x="1795300" y="3"/>
                </a:lnTo>
                <a:lnTo>
                  <a:pt x="1847544" y="3"/>
                </a:lnTo>
                <a:lnTo>
                  <a:pt x="1420012" y="427535"/>
                </a:lnTo>
                <a:lnTo>
                  <a:pt x="1420012" y="482750"/>
                </a:lnTo>
                <a:lnTo>
                  <a:pt x="1891623" y="954365"/>
                </a:lnTo>
                <a:lnTo>
                  <a:pt x="2360001" y="485992"/>
                </a:lnTo>
                <a:lnTo>
                  <a:pt x="2360001" y="424295"/>
                </a:lnTo>
                <a:lnTo>
                  <a:pt x="1935698" y="0"/>
                </a:lnTo>
                <a:lnTo>
                  <a:pt x="1987943" y="0"/>
                </a:lnTo>
                <a:lnTo>
                  <a:pt x="2387187" y="399237"/>
                </a:lnTo>
                <a:lnTo>
                  <a:pt x="2446755" y="399237"/>
                </a:lnTo>
                <a:lnTo>
                  <a:pt x="2845991" y="2"/>
                </a:lnTo>
                <a:lnTo>
                  <a:pt x="2898236" y="2"/>
                </a:lnTo>
                <a:lnTo>
                  <a:pt x="2470825" y="427411"/>
                </a:lnTo>
                <a:lnTo>
                  <a:pt x="2470825" y="482875"/>
                </a:lnTo>
                <a:lnTo>
                  <a:pt x="2942310" y="954365"/>
                </a:lnTo>
                <a:lnTo>
                  <a:pt x="3410809" y="485866"/>
                </a:lnTo>
                <a:lnTo>
                  <a:pt x="3410809" y="424419"/>
                </a:lnTo>
                <a:lnTo>
                  <a:pt x="2986386" y="0"/>
                </a:lnTo>
                <a:lnTo>
                  <a:pt x="3038626" y="0"/>
                </a:lnTo>
                <a:lnTo>
                  <a:pt x="3437870" y="399237"/>
                </a:lnTo>
                <a:lnTo>
                  <a:pt x="3497441" y="399237"/>
                </a:lnTo>
                <a:lnTo>
                  <a:pt x="3896667" y="2"/>
                </a:lnTo>
                <a:lnTo>
                  <a:pt x="3948913" y="2"/>
                </a:lnTo>
                <a:lnTo>
                  <a:pt x="3521637" y="427285"/>
                </a:lnTo>
                <a:lnTo>
                  <a:pt x="3521637" y="483001"/>
                </a:lnTo>
                <a:lnTo>
                  <a:pt x="3992987" y="954364"/>
                </a:lnTo>
                <a:lnTo>
                  <a:pt x="4461599" y="485738"/>
                </a:lnTo>
                <a:lnTo>
                  <a:pt x="4461599" y="424543"/>
                </a:lnTo>
                <a:lnTo>
                  <a:pt x="4037068" y="1"/>
                </a:lnTo>
                <a:lnTo>
                  <a:pt x="4089312" y="1"/>
                </a:lnTo>
                <a:lnTo>
                  <a:pt x="4488534" y="399237"/>
                </a:lnTo>
                <a:lnTo>
                  <a:pt x="4548100" y="399237"/>
                </a:lnTo>
                <a:lnTo>
                  <a:pt x="4947332" y="4"/>
                </a:lnTo>
                <a:lnTo>
                  <a:pt x="4999581" y="4"/>
                </a:lnTo>
                <a:lnTo>
                  <a:pt x="4572422" y="427156"/>
                </a:lnTo>
                <a:lnTo>
                  <a:pt x="4572422" y="483126"/>
                </a:lnTo>
                <a:lnTo>
                  <a:pt x="5043667" y="954362"/>
                </a:lnTo>
                <a:lnTo>
                  <a:pt x="5512409" y="485609"/>
                </a:lnTo>
                <a:lnTo>
                  <a:pt x="5512409" y="424674"/>
                </a:lnTo>
                <a:lnTo>
                  <a:pt x="5087742" y="1"/>
                </a:lnTo>
                <a:lnTo>
                  <a:pt x="5139977" y="1"/>
                </a:lnTo>
                <a:lnTo>
                  <a:pt x="5539215" y="399237"/>
                </a:lnTo>
                <a:lnTo>
                  <a:pt x="5598781" y="399237"/>
                </a:lnTo>
                <a:lnTo>
                  <a:pt x="5998007" y="2"/>
                </a:lnTo>
                <a:lnTo>
                  <a:pt x="6050249" y="2"/>
                </a:lnTo>
                <a:lnTo>
                  <a:pt x="5623232" y="427030"/>
                </a:lnTo>
                <a:lnTo>
                  <a:pt x="5623232" y="483255"/>
                </a:lnTo>
                <a:lnTo>
                  <a:pt x="6094326" y="954363"/>
                </a:lnTo>
                <a:lnTo>
                  <a:pt x="6563205" y="485481"/>
                </a:lnTo>
                <a:lnTo>
                  <a:pt x="6563205" y="42479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lvl1pPr algn="l">
              <a:defRPr/>
            </a:lvl1pPr>
          </a:lstStyle>
          <a:p>
            <a:fld id="{F50D20D1-FB23-684F-9AB5-129D6BD98B56}" type="datetimeFigureOut">
              <a:rPr lang="en-US" smtClean="0">
                <a:solidFill>
                  <a:prstClr val="black">
                    <a:lumMod val="95000"/>
                    <a:lumOff val="5000"/>
                  </a:prstClr>
                </a:solidFill>
              </a:rPr>
              <a:pPr/>
              <a:t>7/23/2024</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‹Nº›</a:t>
            </a:fld>
            <a:endParaRPr lang="en-US">
              <a:solidFill>
                <a:prstClr val="black">
                  <a:lumMod val="95000"/>
                  <a:lumOff val="5000"/>
                </a:prstClr>
              </a:solidFill>
            </a:endParaRPr>
          </a:p>
        </p:txBody>
      </p:sp>
      <p:cxnSp>
        <p:nvCxnSpPr>
          <p:cNvPr id="8" name="Straight Connector 7"/>
          <p:cNvCxnSpPr/>
          <p:nvPr/>
        </p:nvCxnSpPr>
        <p:spPr>
          <a:xfrm flipV="1">
            <a:off x="8386842"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61562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7/23/2024</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‹Nº›</a:t>
            </a:fld>
            <a:endParaRPr lang="en-US">
              <a:solidFill>
                <a:prstClr val="black">
                  <a:lumMod val="95000"/>
                  <a:lumOff val="5000"/>
                </a:prstClr>
              </a:solidFill>
            </a:endParaRPr>
          </a:p>
        </p:txBody>
      </p:sp>
    </p:spTree>
    <p:extLst>
      <p:ext uri="{BB962C8B-B14F-4D97-AF65-F5344CB8AC3E}">
        <p14:creationId xmlns:p14="http://schemas.microsoft.com/office/powerpoint/2010/main" val="28547156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762000"/>
            <a:ext cx="2628900" cy="5410200"/>
          </a:xfrm>
        </p:spPr>
        <p:txBody>
          <a:bodyPr vert="eaVert" lIns="45720" tIns="91440" rIns="45720" bIns="91440"/>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990600" y="762000"/>
            <a:ext cx="7581900" cy="5410200"/>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7/23/2024</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‹Nº›</a:t>
            </a:fld>
            <a:endParaRPr lang="en-US">
              <a:solidFill>
                <a:prstClr val="black">
                  <a:lumMod val="95000"/>
                  <a:lumOff val="5000"/>
                </a:prstClr>
              </a:solidFill>
            </a:endParaRPr>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850797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1_Section Header">
    <p:spTree>
      <p:nvGrpSpPr>
        <p:cNvPr id="1" name=""/>
        <p:cNvGrpSpPr/>
        <p:nvPr/>
      </p:nvGrpSpPr>
      <p:grpSpPr>
        <a:xfrm>
          <a:off x="0" y="0"/>
          <a:ext cx="0" cy="0"/>
          <a:chOff x="0" y="0"/>
          <a:chExt cx="0" cy="0"/>
        </a:xfrm>
      </p:grpSpPr>
      <p:sp>
        <p:nvSpPr>
          <p:cNvPr id="9" name="Rectangle 8"/>
          <p:cNvSpPr/>
          <p:nvPr/>
        </p:nvSpPr>
        <p:spPr>
          <a:xfrm>
            <a:off x="0" y="0"/>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02443" y="2683193"/>
            <a:ext cx="11187112" cy="1463040"/>
          </a:xfrm>
        </p:spPr>
        <p:txBody>
          <a:bodyPr anchor="ctr">
            <a:normAutofit/>
          </a:bodyPr>
          <a:lstStyle>
            <a:lvl1pPr algn="ctr">
              <a:defRPr sz="5000" b="0" spc="200" baseline="0"/>
            </a:lvl1pPr>
          </a:lstStyle>
          <a:p>
            <a:r>
              <a:rPr lang="en-US"/>
              <a:t>Click to edit Master title style</a:t>
            </a:r>
            <a:endParaRPr lang="en-US" dirty="0"/>
          </a:p>
        </p:txBody>
      </p:sp>
      <p:sp>
        <p:nvSpPr>
          <p:cNvPr id="10" name="Rectangle 9"/>
          <p:cNvSpPr/>
          <p:nvPr userDrawn="1"/>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p:cNvSpPr/>
          <p:nvPr userDrawn="1"/>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523494250"/>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Your_Turn_10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7/23/2024</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‹Nº›</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12"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30"/>
            <a:ext cx="2130970" cy="637613"/>
          </a:xfrm>
          <a:prstGeom prst="rect">
            <a:avLst/>
          </a:prstGeom>
          <a:ln w="12700">
            <a:solidFill>
              <a:srgbClr val="A6AAA9"/>
            </a:solidFill>
            <a:miter lim="400000"/>
          </a:ln>
        </p:spPr>
      </p:pic>
      <p:sp>
        <p:nvSpPr>
          <p:cNvPr id="18"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12"/>
                </p:tgtEl>
              </p:cMediaNode>
            </p:video>
          </p:childTnLst>
        </p:cTn>
      </p:par>
    </p:tnLst>
  </p:timing>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7/23/2024</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‹Nº›</a:t>
            </a:fld>
            <a:endParaRPr lang="en-US">
              <a:solidFill>
                <a:prstClr val="black">
                  <a:lumMod val="95000"/>
                  <a:lumOff val="5000"/>
                </a:prstClr>
              </a:solidFill>
            </a:endParaRPr>
          </a:p>
        </p:txBody>
      </p:sp>
    </p:spTree>
    <p:extLst>
      <p:ext uri="{BB962C8B-B14F-4D97-AF65-F5344CB8AC3E}">
        <p14:creationId xmlns:p14="http://schemas.microsoft.com/office/powerpoint/2010/main" val="15672338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Encabezado de sección">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9"/>
          <p:cNvSpPr/>
          <p:nvPr/>
        </p:nvSpPr>
        <p:spPr>
          <a:xfrm>
            <a:off x="24" y="8"/>
            <a:ext cx="12191978" cy="4571994"/>
          </a:xfrm>
          <a:custGeom>
            <a:avLst/>
            <a:gdLst/>
            <a:ahLst/>
            <a:cxnLst/>
            <a:rect l="l" t="t" r="r" b="b"/>
            <a:pathLst>
              <a:path w="12191978" h="4571994">
                <a:moveTo>
                  <a:pt x="1" y="4316129"/>
                </a:moveTo>
                <a:lnTo>
                  <a:pt x="255863" y="4571991"/>
                </a:lnTo>
                <a:lnTo>
                  <a:pt x="203619" y="4571991"/>
                </a:lnTo>
                <a:lnTo>
                  <a:pt x="1" y="4368373"/>
                </a:lnTo>
                <a:close/>
                <a:moveTo>
                  <a:pt x="12191973" y="4312831"/>
                </a:moveTo>
                <a:lnTo>
                  <a:pt x="12191972" y="4365076"/>
                </a:lnTo>
                <a:lnTo>
                  <a:pt x="11985055" y="4571992"/>
                </a:lnTo>
                <a:lnTo>
                  <a:pt x="11932811" y="4571993"/>
                </a:lnTo>
                <a:close/>
                <a:moveTo>
                  <a:pt x="11817249" y="4076816"/>
                </a:moveTo>
                <a:lnTo>
                  <a:pt x="11928074" y="4076816"/>
                </a:lnTo>
                <a:lnTo>
                  <a:pt x="11928074" y="4187641"/>
                </a:lnTo>
                <a:lnTo>
                  <a:pt x="11817249" y="4187641"/>
                </a:lnTo>
                <a:close/>
                <a:moveTo>
                  <a:pt x="10766437" y="4076816"/>
                </a:moveTo>
                <a:lnTo>
                  <a:pt x="10877262" y="4076816"/>
                </a:lnTo>
                <a:lnTo>
                  <a:pt x="10877262" y="4187641"/>
                </a:lnTo>
                <a:lnTo>
                  <a:pt x="10766437" y="4187641"/>
                </a:lnTo>
                <a:close/>
                <a:moveTo>
                  <a:pt x="9715629" y="4076816"/>
                </a:moveTo>
                <a:lnTo>
                  <a:pt x="9826454" y="4076816"/>
                </a:lnTo>
                <a:lnTo>
                  <a:pt x="9826454" y="4187641"/>
                </a:lnTo>
                <a:lnTo>
                  <a:pt x="9715629" y="4187641"/>
                </a:lnTo>
                <a:close/>
                <a:moveTo>
                  <a:pt x="8664821" y="4076816"/>
                </a:moveTo>
                <a:lnTo>
                  <a:pt x="8775646" y="4076816"/>
                </a:lnTo>
                <a:lnTo>
                  <a:pt x="8775646" y="4187641"/>
                </a:lnTo>
                <a:lnTo>
                  <a:pt x="8664821" y="4187641"/>
                </a:lnTo>
                <a:close/>
                <a:moveTo>
                  <a:pt x="7614013" y="4076816"/>
                </a:moveTo>
                <a:lnTo>
                  <a:pt x="7724838" y="4076816"/>
                </a:lnTo>
                <a:lnTo>
                  <a:pt x="7724838" y="4187641"/>
                </a:lnTo>
                <a:lnTo>
                  <a:pt x="7614013" y="4187641"/>
                </a:lnTo>
                <a:close/>
                <a:moveTo>
                  <a:pt x="6563205" y="4076816"/>
                </a:moveTo>
                <a:lnTo>
                  <a:pt x="6674030" y="4076816"/>
                </a:lnTo>
                <a:lnTo>
                  <a:pt x="6674030" y="4187641"/>
                </a:lnTo>
                <a:lnTo>
                  <a:pt x="6563205" y="4187641"/>
                </a:lnTo>
                <a:close/>
                <a:moveTo>
                  <a:pt x="5512397" y="4076816"/>
                </a:moveTo>
                <a:lnTo>
                  <a:pt x="5623222" y="4076816"/>
                </a:lnTo>
                <a:lnTo>
                  <a:pt x="5623222" y="4187641"/>
                </a:lnTo>
                <a:lnTo>
                  <a:pt x="5512397" y="4187641"/>
                </a:lnTo>
                <a:close/>
                <a:moveTo>
                  <a:pt x="4461589" y="4076816"/>
                </a:moveTo>
                <a:lnTo>
                  <a:pt x="4572414" y="4076816"/>
                </a:lnTo>
                <a:lnTo>
                  <a:pt x="4572414" y="4187641"/>
                </a:lnTo>
                <a:lnTo>
                  <a:pt x="4461589" y="4187641"/>
                </a:lnTo>
                <a:close/>
                <a:moveTo>
                  <a:pt x="3410782" y="4076816"/>
                </a:moveTo>
                <a:lnTo>
                  <a:pt x="3521608" y="4076816"/>
                </a:lnTo>
                <a:lnTo>
                  <a:pt x="3521608" y="4187641"/>
                </a:lnTo>
                <a:lnTo>
                  <a:pt x="3410782" y="4187641"/>
                </a:lnTo>
                <a:close/>
                <a:moveTo>
                  <a:pt x="2359975" y="4076816"/>
                </a:moveTo>
                <a:lnTo>
                  <a:pt x="2470800" y="4076816"/>
                </a:lnTo>
                <a:lnTo>
                  <a:pt x="2470800" y="4187641"/>
                </a:lnTo>
                <a:lnTo>
                  <a:pt x="2359975" y="4187641"/>
                </a:lnTo>
                <a:close/>
                <a:moveTo>
                  <a:pt x="1309167" y="4076816"/>
                </a:moveTo>
                <a:lnTo>
                  <a:pt x="1419992" y="4076816"/>
                </a:lnTo>
                <a:lnTo>
                  <a:pt x="1419992" y="4187641"/>
                </a:lnTo>
                <a:lnTo>
                  <a:pt x="1309167" y="4187641"/>
                </a:lnTo>
                <a:close/>
                <a:moveTo>
                  <a:pt x="258359" y="4076816"/>
                </a:moveTo>
                <a:lnTo>
                  <a:pt x="369184" y="4076816"/>
                </a:lnTo>
                <a:lnTo>
                  <a:pt x="369184" y="4187641"/>
                </a:lnTo>
                <a:lnTo>
                  <a:pt x="258359" y="4187641"/>
                </a:lnTo>
                <a:close/>
                <a:moveTo>
                  <a:pt x="11291841" y="3551209"/>
                </a:moveTo>
                <a:lnTo>
                  <a:pt x="11402666" y="3551209"/>
                </a:lnTo>
                <a:lnTo>
                  <a:pt x="11402666" y="3662034"/>
                </a:lnTo>
                <a:lnTo>
                  <a:pt x="11291841" y="3662034"/>
                </a:lnTo>
                <a:close/>
                <a:moveTo>
                  <a:pt x="10241033" y="3551209"/>
                </a:moveTo>
                <a:lnTo>
                  <a:pt x="10351858" y="3551209"/>
                </a:lnTo>
                <a:lnTo>
                  <a:pt x="10351858" y="3662034"/>
                </a:lnTo>
                <a:lnTo>
                  <a:pt x="10241033" y="3662034"/>
                </a:lnTo>
                <a:close/>
                <a:moveTo>
                  <a:pt x="9190225" y="3551209"/>
                </a:moveTo>
                <a:lnTo>
                  <a:pt x="9301050" y="3551209"/>
                </a:lnTo>
                <a:lnTo>
                  <a:pt x="9301050" y="3662034"/>
                </a:lnTo>
                <a:lnTo>
                  <a:pt x="9190225" y="3662034"/>
                </a:lnTo>
                <a:close/>
                <a:moveTo>
                  <a:pt x="8139417" y="3551209"/>
                </a:moveTo>
                <a:lnTo>
                  <a:pt x="8250242" y="3551209"/>
                </a:lnTo>
                <a:lnTo>
                  <a:pt x="8250242" y="3662034"/>
                </a:lnTo>
                <a:lnTo>
                  <a:pt x="8139417" y="3662034"/>
                </a:lnTo>
                <a:close/>
                <a:moveTo>
                  <a:pt x="7088609" y="3551209"/>
                </a:moveTo>
                <a:lnTo>
                  <a:pt x="7199434" y="3551209"/>
                </a:lnTo>
                <a:lnTo>
                  <a:pt x="7199434" y="3662034"/>
                </a:lnTo>
                <a:lnTo>
                  <a:pt x="7088609" y="3662034"/>
                </a:lnTo>
                <a:close/>
                <a:moveTo>
                  <a:pt x="6037801" y="3551209"/>
                </a:moveTo>
                <a:lnTo>
                  <a:pt x="6148626" y="3551209"/>
                </a:lnTo>
                <a:lnTo>
                  <a:pt x="6148626" y="3662034"/>
                </a:lnTo>
                <a:lnTo>
                  <a:pt x="6037801" y="3662034"/>
                </a:lnTo>
                <a:close/>
                <a:moveTo>
                  <a:pt x="4986998" y="3551209"/>
                </a:moveTo>
                <a:lnTo>
                  <a:pt x="5097826" y="3551209"/>
                </a:lnTo>
                <a:lnTo>
                  <a:pt x="5097826" y="3662034"/>
                </a:lnTo>
                <a:lnTo>
                  <a:pt x="4986998" y="3662034"/>
                </a:lnTo>
                <a:close/>
                <a:moveTo>
                  <a:pt x="3936196" y="3551209"/>
                </a:moveTo>
                <a:lnTo>
                  <a:pt x="4047020" y="3551209"/>
                </a:lnTo>
                <a:lnTo>
                  <a:pt x="4047020" y="3662034"/>
                </a:lnTo>
                <a:lnTo>
                  <a:pt x="3936196" y="3662034"/>
                </a:lnTo>
                <a:close/>
                <a:moveTo>
                  <a:pt x="2885389" y="3551209"/>
                </a:moveTo>
                <a:lnTo>
                  <a:pt x="2996214" y="3551209"/>
                </a:lnTo>
                <a:lnTo>
                  <a:pt x="2996214" y="3662034"/>
                </a:lnTo>
                <a:lnTo>
                  <a:pt x="2885389" y="3662034"/>
                </a:lnTo>
                <a:close/>
                <a:moveTo>
                  <a:pt x="1834579" y="3551209"/>
                </a:moveTo>
                <a:lnTo>
                  <a:pt x="1945404" y="3551209"/>
                </a:lnTo>
                <a:lnTo>
                  <a:pt x="1945404" y="3662034"/>
                </a:lnTo>
                <a:lnTo>
                  <a:pt x="1834579" y="3662034"/>
                </a:lnTo>
                <a:close/>
                <a:moveTo>
                  <a:pt x="783773" y="3551209"/>
                </a:moveTo>
                <a:lnTo>
                  <a:pt x="894598" y="3551209"/>
                </a:lnTo>
                <a:lnTo>
                  <a:pt x="894598" y="3662034"/>
                </a:lnTo>
                <a:lnTo>
                  <a:pt x="783773" y="3662034"/>
                </a:lnTo>
                <a:close/>
                <a:moveTo>
                  <a:pt x="2942310" y="3107960"/>
                </a:moveTo>
                <a:lnTo>
                  <a:pt x="2470811" y="3579460"/>
                </a:lnTo>
                <a:lnTo>
                  <a:pt x="2470811" y="3634896"/>
                </a:lnTo>
                <a:lnTo>
                  <a:pt x="2942311" y="4106397"/>
                </a:lnTo>
                <a:lnTo>
                  <a:pt x="3410794" y="3637915"/>
                </a:lnTo>
                <a:lnTo>
                  <a:pt x="3410794" y="3576442"/>
                </a:lnTo>
                <a:close/>
                <a:moveTo>
                  <a:pt x="840944" y="3107960"/>
                </a:moveTo>
                <a:lnTo>
                  <a:pt x="369194" y="3579710"/>
                </a:lnTo>
                <a:lnTo>
                  <a:pt x="369194" y="3634648"/>
                </a:lnTo>
                <a:lnTo>
                  <a:pt x="840944" y="4106399"/>
                </a:lnTo>
                <a:lnTo>
                  <a:pt x="1309176" y="3638165"/>
                </a:lnTo>
                <a:lnTo>
                  <a:pt x="1309176" y="3576193"/>
                </a:lnTo>
                <a:close/>
                <a:moveTo>
                  <a:pt x="3992986" y="3107959"/>
                </a:moveTo>
                <a:lnTo>
                  <a:pt x="3521621" y="3579335"/>
                </a:lnTo>
                <a:lnTo>
                  <a:pt x="3521621" y="3635021"/>
                </a:lnTo>
                <a:lnTo>
                  <a:pt x="3992986" y="4106398"/>
                </a:lnTo>
                <a:lnTo>
                  <a:pt x="4461593" y="3637778"/>
                </a:lnTo>
                <a:lnTo>
                  <a:pt x="4461593" y="3576578"/>
                </a:lnTo>
                <a:close/>
                <a:moveTo>
                  <a:pt x="1891624" y="3107959"/>
                </a:moveTo>
                <a:lnTo>
                  <a:pt x="1420001" y="3579584"/>
                </a:lnTo>
                <a:lnTo>
                  <a:pt x="1420001" y="3634774"/>
                </a:lnTo>
                <a:lnTo>
                  <a:pt x="1891623" y="4106397"/>
                </a:lnTo>
                <a:lnTo>
                  <a:pt x="2359987" y="3638040"/>
                </a:lnTo>
                <a:lnTo>
                  <a:pt x="2359987" y="3576315"/>
                </a:lnTo>
                <a:close/>
                <a:moveTo>
                  <a:pt x="8195689" y="3107959"/>
                </a:moveTo>
                <a:lnTo>
                  <a:pt x="7724838" y="3578810"/>
                </a:lnTo>
                <a:lnTo>
                  <a:pt x="7724838" y="3635541"/>
                </a:lnTo>
                <a:lnTo>
                  <a:pt x="8195691" y="4106395"/>
                </a:lnTo>
                <a:lnTo>
                  <a:pt x="8664821" y="3637265"/>
                </a:lnTo>
                <a:lnTo>
                  <a:pt x="8664821" y="3577091"/>
                </a:lnTo>
                <a:close/>
                <a:moveTo>
                  <a:pt x="5043664" y="3107959"/>
                </a:moveTo>
                <a:lnTo>
                  <a:pt x="4572419" y="3579197"/>
                </a:lnTo>
                <a:lnTo>
                  <a:pt x="4572419" y="3635159"/>
                </a:lnTo>
                <a:lnTo>
                  <a:pt x="5043662" y="4106396"/>
                </a:lnTo>
                <a:lnTo>
                  <a:pt x="5512402" y="3637650"/>
                </a:lnTo>
                <a:lnTo>
                  <a:pt x="5512402" y="3576704"/>
                </a:lnTo>
                <a:close/>
                <a:moveTo>
                  <a:pt x="6094326" y="3107958"/>
                </a:moveTo>
                <a:lnTo>
                  <a:pt x="5623226" y="3579070"/>
                </a:lnTo>
                <a:lnTo>
                  <a:pt x="5623226" y="3635285"/>
                </a:lnTo>
                <a:lnTo>
                  <a:pt x="6094326" y="4106397"/>
                </a:lnTo>
                <a:lnTo>
                  <a:pt x="6563205" y="3637518"/>
                </a:lnTo>
                <a:lnTo>
                  <a:pt x="6563205" y="3576837"/>
                </a:lnTo>
                <a:close/>
                <a:moveTo>
                  <a:pt x="9246372" y="3107957"/>
                </a:moveTo>
                <a:lnTo>
                  <a:pt x="8775646" y="3578683"/>
                </a:lnTo>
                <a:lnTo>
                  <a:pt x="8775646" y="3635671"/>
                </a:lnTo>
                <a:lnTo>
                  <a:pt x="9246369" y="4106395"/>
                </a:lnTo>
                <a:lnTo>
                  <a:pt x="9715629" y="3637135"/>
                </a:lnTo>
                <a:lnTo>
                  <a:pt x="9715629" y="3577215"/>
                </a:lnTo>
                <a:close/>
                <a:moveTo>
                  <a:pt x="7145009" y="3107957"/>
                </a:moveTo>
                <a:lnTo>
                  <a:pt x="6674030" y="3578936"/>
                </a:lnTo>
                <a:lnTo>
                  <a:pt x="6674030" y="3635418"/>
                </a:lnTo>
                <a:lnTo>
                  <a:pt x="7145007" y="4106396"/>
                </a:lnTo>
                <a:lnTo>
                  <a:pt x="7614013" y="3637390"/>
                </a:lnTo>
                <a:lnTo>
                  <a:pt x="7614013" y="3576961"/>
                </a:lnTo>
                <a:close/>
                <a:moveTo>
                  <a:pt x="11347734" y="3107957"/>
                </a:moveTo>
                <a:lnTo>
                  <a:pt x="10877262" y="3578428"/>
                </a:lnTo>
                <a:lnTo>
                  <a:pt x="10877262" y="3635922"/>
                </a:lnTo>
                <a:lnTo>
                  <a:pt x="11347735" y="4106396"/>
                </a:lnTo>
                <a:lnTo>
                  <a:pt x="11817249" y="3636882"/>
                </a:lnTo>
                <a:lnTo>
                  <a:pt x="11817249" y="3577472"/>
                </a:lnTo>
                <a:close/>
                <a:moveTo>
                  <a:pt x="10297053" y="3107955"/>
                </a:moveTo>
                <a:lnTo>
                  <a:pt x="9826454" y="3578554"/>
                </a:lnTo>
                <a:lnTo>
                  <a:pt x="9826454" y="3635794"/>
                </a:lnTo>
                <a:lnTo>
                  <a:pt x="10297054" y="4106394"/>
                </a:lnTo>
                <a:lnTo>
                  <a:pt x="10766437" y="3637011"/>
                </a:lnTo>
                <a:lnTo>
                  <a:pt x="10766437" y="3577339"/>
                </a:lnTo>
                <a:close/>
                <a:moveTo>
                  <a:pt x="11817249" y="3027334"/>
                </a:moveTo>
                <a:lnTo>
                  <a:pt x="11928074" y="3027334"/>
                </a:lnTo>
                <a:lnTo>
                  <a:pt x="11928074" y="3138159"/>
                </a:lnTo>
                <a:lnTo>
                  <a:pt x="11817249" y="3138159"/>
                </a:lnTo>
                <a:close/>
                <a:moveTo>
                  <a:pt x="10766437" y="3027334"/>
                </a:moveTo>
                <a:lnTo>
                  <a:pt x="10877262" y="3027334"/>
                </a:lnTo>
                <a:lnTo>
                  <a:pt x="10877262" y="3138159"/>
                </a:lnTo>
                <a:lnTo>
                  <a:pt x="10766437" y="3138159"/>
                </a:lnTo>
                <a:close/>
                <a:moveTo>
                  <a:pt x="9715629" y="3027334"/>
                </a:moveTo>
                <a:lnTo>
                  <a:pt x="9826454" y="3027334"/>
                </a:lnTo>
                <a:lnTo>
                  <a:pt x="9826454" y="3138159"/>
                </a:lnTo>
                <a:lnTo>
                  <a:pt x="9715629" y="3138159"/>
                </a:lnTo>
                <a:close/>
                <a:moveTo>
                  <a:pt x="8664821" y="3027334"/>
                </a:moveTo>
                <a:lnTo>
                  <a:pt x="8775646" y="3027334"/>
                </a:lnTo>
                <a:lnTo>
                  <a:pt x="8775646" y="3138159"/>
                </a:lnTo>
                <a:lnTo>
                  <a:pt x="8664821" y="3138159"/>
                </a:lnTo>
                <a:close/>
                <a:moveTo>
                  <a:pt x="7614013" y="3027334"/>
                </a:moveTo>
                <a:lnTo>
                  <a:pt x="7724838" y="3027334"/>
                </a:lnTo>
                <a:lnTo>
                  <a:pt x="7724838" y="3138159"/>
                </a:lnTo>
                <a:lnTo>
                  <a:pt x="7614013" y="3138159"/>
                </a:lnTo>
                <a:close/>
                <a:moveTo>
                  <a:pt x="6563205" y="3027334"/>
                </a:moveTo>
                <a:lnTo>
                  <a:pt x="6674030" y="3027334"/>
                </a:lnTo>
                <a:lnTo>
                  <a:pt x="6674030" y="3138159"/>
                </a:lnTo>
                <a:lnTo>
                  <a:pt x="6563205" y="3138159"/>
                </a:lnTo>
                <a:close/>
                <a:moveTo>
                  <a:pt x="5512400" y="3027334"/>
                </a:moveTo>
                <a:lnTo>
                  <a:pt x="5623225" y="3027334"/>
                </a:lnTo>
                <a:lnTo>
                  <a:pt x="5623225" y="3138159"/>
                </a:lnTo>
                <a:lnTo>
                  <a:pt x="5512400" y="3138159"/>
                </a:lnTo>
                <a:close/>
                <a:moveTo>
                  <a:pt x="4461592" y="3027334"/>
                </a:moveTo>
                <a:lnTo>
                  <a:pt x="4572417" y="3027334"/>
                </a:lnTo>
                <a:lnTo>
                  <a:pt x="4572417" y="3138159"/>
                </a:lnTo>
                <a:lnTo>
                  <a:pt x="4461592" y="3138159"/>
                </a:lnTo>
                <a:close/>
                <a:moveTo>
                  <a:pt x="3410790" y="3027334"/>
                </a:moveTo>
                <a:lnTo>
                  <a:pt x="3521616" y="3027334"/>
                </a:lnTo>
                <a:lnTo>
                  <a:pt x="3521616" y="3138159"/>
                </a:lnTo>
                <a:lnTo>
                  <a:pt x="3410790" y="3138159"/>
                </a:lnTo>
                <a:close/>
                <a:moveTo>
                  <a:pt x="2359982" y="3027334"/>
                </a:moveTo>
                <a:lnTo>
                  <a:pt x="2470807" y="3027334"/>
                </a:lnTo>
                <a:lnTo>
                  <a:pt x="2470807" y="3138159"/>
                </a:lnTo>
                <a:lnTo>
                  <a:pt x="2359982" y="3138159"/>
                </a:lnTo>
                <a:close/>
                <a:moveTo>
                  <a:pt x="1309173" y="3027334"/>
                </a:moveTo>
                <a:lnTo>
                  <a:pt x="1419997" y="3027334"/>
                </a:lnTo>
                <a:lnTo>
                  <a:pt x="1419997" y="3138159"/>
                </a:lnTo>
                <a:lnTo>
                  <a:pt x="1309173" y="3138159"/>
                </a:lnTo>
                <a:close/>
                <a:moveTo>
                  <a:pt x="258365" y="3027334"/>
                </a:moveTo>
                <a:lnTo>
                  <a:pt x="369190" y="3027334"/>
                </a:lnTo>
                <a:lnTo>
                  <a:pt x="369190" y="3138159"/>
                </a:lnTo>
                <a:lnTo>
                  <a:pt x="258365" y="3138159"/>
                </a:lnTo>
                <a:close/>
                <a:moveTo>
                  <a:pt x="10794114" y="2610895"/>
                </a:moveTo>
                <a:lnTo>
                  <a:pt x="10323174" y="3081834"/>
                </a:lnTo>
                <a:lnTo>
                  <a:pt x="10792548" y="3551209"/>
                </a:lnTo>
                <a:lnTo>
                  <a:pt x="10852239" y="3551209"/>
                </a:lnTo>
                <a:lnTo>
                  <a:pt x="11321612" y="3081835"/>
                </a:lnTo>
                <a:lnTo>
                  <a:pt x="10850672" y="2610895"/>
                </a:lnTo>
                <a:close/>
                <a:moveTo>
                  <a:pt x="9743434" y="2610895"/>
                </a:moveTo>
                <a:lnTo>
                  <a:pt x="9272494" y="3081834"/>
                </a:lnTo>
                <a:lnTo>
                  <a:pt x="9741869" y="3551209"/>
                </a:lnTo>
                <a:lnTo>
                  <a:pt x="9801555" y="3551209"/>
                </a:lnTo>
                <a:lnTo>
                  <a:pt x="10270931" y="3081833"/>
                </a:lnTo>
                <a:lnTo>
                  <a:pt x="9799992" y="2610895"/>
                </a:lnTo>
                <a:close/>
                <a:moveTo>
                  <a:pt x="8692754" y="2610895"/>
                </a:moveTo>
                <a:lnTo>
                  <a:pt x="8221811" y="3081837"/>
                </a:lnTo>
                <a:lnTo>
                  <a:pt x="8691183" y="3551209"/>
                </a:lnTo>
                <a:lnTo>
                  <a:pt x="8750876" y="3551209"/>
                </a:lnTo>
                <a:lnTo>
                  <a:pt x="9220250" y="3081835"/>
                </a:lnTo>
                <a:lnTo>
                  <a:pt x="8749310" y="2610895"/>
                </a:lnTo>
                <a:close/>
                <a:moveTo>
                  <a:pt x="7642070" y="2610895"/>
                </a:moveTo>
                <a:lnTo>
                  <a:pt x="7171131" y="3081835"/>
                </a:lnTo>
                <a:lnTo>
                  <a:pt x="7640505" y="3551209"/>
                </a:lnTo>
                <a:lnTo>
                  <a:pt x="7700194" y="3551209"/>
                </a:lnTo>
                <a:lnTo>
                  <a:pt x="8169567" y="3081836"/>
                </a:lnTo>
                <a:lnTo>
                  <a:pt x="7698625" y="2610895"/>
                </a:lnTo>
                <a:close/>
                <a:moveTo>
                  <a:pt x="6591389" y="2610895"/>
                </a:moveTo>
                <a:lnTo>
                  <a:pt x="6120448" y="3081836"/>
                </a:lnTo>
                <a:lnTo>
                  <a:pt x="6589820" y="3551209"/>
                </a:lnTo>
                <a:lnTo>
                  <a:pt x="6649514" y="3551209"/>
                </a:lnTo>
                <a:lnTo>
                  <a:pt x="7118887" y="3081836"/>
                </a:lnTo>
                <a:lnTo>
                  <a:pt x="6647947" y="2610895"/>
                </a:lnTo>
                <a:close/>
                <a:moveTo>
                  <a:pt x="5540722" y="2610895"/>
                </a:moveTo>
                <a:lnTo>
                  <a:pt x="5069790" y="3081837"/>
                </a:lnTo>
                <a:lnTo>
                  <a:pt x="5539152" y="3551209"/>
                </a:lnTo>
                <a:lnTo>
                  <a:pt x="5598843" y="3551209"/>
                </a:lnTo>
                <a:lnTo>
                  <a:pt x="6068204" y="3081836"/>
                </a:lnTo>
                <a:lnTo>
                  <a:pt x="5597274" y="2610895"/>
                </a:lnTo>
                <a:close/>
                <a:moveTo>
                  <a:pt x="4490039" y="2610895"/>
                </a:moveTo>
                <a:lnTo>
                  <a:pt x="4019108" y="3081837"/>
                </a:lnTo>
                <a:lnTo>
                  <a:pt x="4488467" y="3551209"/>
                </a:lnTo>
                <a:lnTo>
                  <a:pt x="4548162" y="3551209"/>
                </a:lnTo>
                <a:lnTo>
                  <a:pt x="5017539" y="3081837"/>
                </a:lnTo>
                <a:lnTo>
                  <a:pt x="4546591" y="2610895"/>
                </a:lnTo>
                <a:close/>
                <a:moveTo>
                  <a:pt x="3439377" y="2610895"/>
                </a:moveTo>
                <a:lnTo>
                  <a:pt x="2968431" y="3081838"/>
                </a:lnTo>
                <a:lnTo>
                  <a:pt x="3437805" y="3551209"/>
                </a:lnTo>
                <a:lnTo>
                  <a:pt x="3497502" y="3551209"/>
                </a:lnTo>
                <a:lnTo>
                  <a:pt x="3966864" y="3081837"/>
                </a:lnTo>
                <a:lnTo>
                  <a:pt x="3495931" y="2610895"/>
                </a:lnTo>
                <a:close/>
                <a:moveTo>
                  <a:pt x="2388695" y="2610895"/>
                </a:moveTo>
                <a:lnTo>
                  <a:pt x="1917746" y="3081837"/>
                </a:lnTo>
                <a:lnTo>
                  <a:pt x="2387125" y="3551209"/>
                </a:lnTo>
                <a:lnTo>
                  <a:pt x="2446819" y="3551209"/>
                </a:lnTo>
                <a:lnTo>
                  <a:pt x="2916188" y="3081838"/>
                </a:lnTo>
                <a:lnTo>
                  <a:pt x="2445246" y="2610895"/>
                </a:lnTo>
                <a:close/>
                <a:moveTo>
                  <a:pt x="1338007" y="2610895"/>
                </a:moveTo>
                <a:lnTo>
                  <a:pt x="867066" y="3081838"/>
                </a:lnTo>
                <a:lnTo>
                  <a:pt x="1336436" y="3551209"/>
                </a:lnTo>
                <a:lnTo>
                  <a:pt x="1396132" y="3551209"/>
                </a:lnTo>
                <a:lnTo>
                  <a:pt x="1865502" y="3081837"/>
                </a:lnTo>
                <a:lnTo>
                  <a:pt x="1394561" y="2610895"/>
                </a:lnTo>
                <a:close/>
                <a:moveTo>
                  <a:pt x="11291841" y="2500070"/>
                </a:moveTo>
                <a:lnTo>
                  <a:pt x="11402666" y="2500070"/>
                </a:lnTo>
                <a:lnTo>
                  <a:pt x="11402666" y="2610895"/>
                </a:lnTo>
                <a:lnTo>
                  <a:pt x="11291841" y="2610895"/>
                </a:lnTo>
                <a:close/>
                <a:moveTo>
                  <a:pt x="10241033" y="2500070"/>
                </a:moveTo>
                <a:lnTo>
                  <a:pt x="10351858" y="2500070"/>
                </a:lnTo>
                <a:lnTo>
                  <a:pt x="10351858" y="2610895"/>
                </a:lnTo>
                <a:lnTo>
                  <a:pt x="10241033" y="2610895"/>
                </a:lnTo>
                <a:close/>
                <a:moveTo>
                  <a:pt x="9190225" y="2500070"/>
                </a:moveTo>
                <a:lnTo>
                  <a:pt x="9301050" y="2500070"/>
                </a:lnTo>
                <a:lnTo>
                  <a:pt x="9301050" y="2610895"/>
                </a:lnTo>
                <a:lnTo>
                  <a:pt x="9190225" y="2610895"/>
                </a:lnTo>
                <a:close/>
                <a:moveTo>
                  <a:pt x="8139417" y="2500070"/>
                </a:moveTo>
                <a:lnTo>
                  <a:pt x="8250242" y="2500070"/>
                </a:lnTo>
                <a:lnTo>
                  <a:pt x="8250242" y="2610895"/>
                </a:lnTo>
                <a:lnTo>
                  <a:pt x="8139417" y="2610895"/>
                </a:lnTo>
                <a:close/>
                <a:moveTo>
                  <a:pt x="7088609" y="2500070"/>
                </a:moveTo>
                <a:lnTo>
                  <a:pt x="7199434" y="2500070"/>
                </a:lnTo>
                <a:lnTo>
                  <a:pt x="7199434" y="2610895"/>
                </a:lnTo>
                <a:lnTo>
                  <a:pt x="7088609" y="2610895"/>
                </a:lnTo>
                <a:close/>
                <a:moveTo>
                  <a:pt x="6037801" y="2500070"/>
                </a:moveTo>
                <a:lnTo>
                  <a:pt x="6148626" y="2500070"/>
                </a:lnTo>
                <a:lnTo>
                  <a:pt x="6148626" y="2610895"/>
                </a:lnTo>
                <a:lnTo>
                  <a:pt x="6037801" y="2610895"/>
                </a:lnTo>
                <a:close/>
                <a:moveTo>
                  <a:pt x="4987000" y="2500070"/>
                </a:moveTo>
                <a:lnTo>
                  <a:pt x="5097829" y="2500070"/>
                </a:lnTo>
                <a:lnTo>
                  <a:pt x="5097829" y="2610895"/>
                </a:lnTo>
                <a:lnTo>
                  <a:pt x="4987000" y="2610895"/>
                </a:lnTo>
                <a:close/>
                <a:moveTo>
                  <a:pt x="3936200" y="2500070"/>
                </a:moveTo>
                <a:lnTo>
                  <a:pt x="4047024" y="2500070"/>
                </a:lnTo>
                <a:lnTo>
                  <a:pt x="4047024" y="2610895"/>
                </a:lnTo>
                <a:lnTo>
                  <a:pt x="3936200" y="2610895"/>
                </a:lnTo>
                <a:close/>
                <a:moveTo>
                  <a:pt x="2885393" y="2500070"/>
                </a:moveTo>
                <a:lnTo>
                  <a:pt x="2996218" y="2500070"/>
                </a:lnTo>
                <a:lnTo>
                  <a:pt x="2996218" y="2610895"/>
                </a:lnTo>
                <a:lnTo>
                  <a:pt x="2885393" y="2610895"/>
                </a:lnTo>
                <a:close/>
                <a:moveTo>
                  <a:pt x="1834583" y="2500070"/>
                </a:moveTo>
                <a:lnTo>
                  <a:pt x="1945408" y="2500070"/>
                </a:lnTo>
                <a:lnTo>
                  <a:pt x="1945408" y="2610895"/>
                </a:lnTo>
                <a:lnTo>
                  <a:pt x="1834583" y="2610895"/>
                </a:lnTo>
                <a:close/>
                <a:moveTo>
                  <a:pt x="783777" y="2500070"/>
                </a:moveTo>
                <a:lnTo>
                  <a:pt x="894602" y="2500070"/>
                </a:lnTo>
                <a:lnTo>
                  <a:pt x="894602" y="2610895"/>
                </a:lnTo>
                <a:lnTo>
                  <a:pt x="783777" y="2610895"/>
                </a:lnTo>
                <a:close/>
                <a:moveTo>
                  <a:pt x="1891623" y="2057291"/>
                </a:moveTo>
                <a:lnTo>
                  <a:pt x="1420005" y="2528898"/>
                </a:lnTo>
                <a:lnTo>
                  <a:pt x="1420005" y="2584095"/>
                </a:lnTo>
                <a:lnTo>
                  <a:pt x="1891624" y="3055715"/>
                </a:lnTo>
                <a:lnTo>
                  <a:pt x="2359991" y="2587356"/>
                </a:lnTo>
                <a:lnTo>
                  <a:pt x="2359991" y="2525640"/>
                </a:lnTo>
                <a:close/>
                <a:moveTo>
                  <a:pt x="2942310" y="2057291"/>
                </a:moveTo>
                <a:lnTo>
                  <a:pt x="2470816" y="2528774"/>
                </a:lnTo>
                <a:lnTo>
                  <a:pt x="2470816" y="2584221"/>
                </a:lnTo>
                <a:lnTo>
                  <a:pt x="2942310" y="3055716"/>
                </a:lnTo>
                <a:lnTo>
                  <a:pt x="3410799" y="2587229"/>
                </a:lnTo>
                <a:lnTo>
                  <a:pt x="3410799" y="2525765"/>
                </a:lnTo>
                <a:close/>
                <a:moveTo>
                  <a:pt x="3992986" y="2057290"/>
                </a:moveTo>
                <a:lnTo>
                  <a:pt x="3521627" y="2528649"/>
                </a:lnTo>
                <a:lnTo>
                  <a:pt x="3521627" y="2584345"/>
                </a:lnTo>
                <a:lnTo>
                  <a:pt x="3992986" y="3055715"/>
                </a:lnTo>
                <a:lnTo>
                  <a:pt x="4461596" y="2587094"/>
                </a:lnTo>
                <a:lnTo>
                  <a:pt x="4461596" y="2525899"/>
                </a:lnTo>
                <a:close/>
                <a:moveTo>
                  <a:pt x="840944" y="2057289"/>
                </a:moveTo>
                <a:lnTo>
                  <a:pt x="369198" y="2529024"/>
                </a:lnTo>
                <a:lnTo>
                  <a:pt x="369198" y="2583969"/>
                </a:lnTo>
                <a:lnTo>
                  <a:pt x="840944" y="3055716"/>
                </a:lnTo>
                <a:lnTo>
                  <a:pt x="1309180" y="2587479"/>
                </a:lnTo>
                <a:lnTo>
                  <a:pt x="1309180" y="2525514"/>
                </a:lnTo>
                <a:close/>
                <a:moveTo>
                  <a:pt x="7145007" y="2057289"/>
                </a:moveTo>
                <a:lnTo>
                  <a:pt x="6674030" y="2528255"/>
                </a:lnTo>
                <a:lnTo>
                  <a:pt x="6674030" y="2584733"/>
                </a:lnTo>
                <a:lnTo>
                  <a:pt x="7145010" y="3055713"/>
                </a:lnTo>
                <a:lnTo>
                  <a:pt x="7614013" y="2586710"/>
                </a:lnTo>
                <a:lnTo>
                  <a:pt x="7614013" y="2526283"/>
                </a:lnTo>
                <a:close/>
                <a:moveTo>
                  <a:pt x="5043664" y="2057289"/>
                </a:moveTo>
                <a:lnTo>
                  <a:pt x="4572421" y="2528513"/>
                </a:lnTo>
                <a:lnTo>
                  <a:pt x="4572421" y="2584480"/>
                </a:lnTo>
                <a:lnTo>
                  <a:pt x="5043664" y="3055715"/>
                </a:lnTo>
                <a:lnTo>
                  <a:pt x="5512404" y="2586968"/>
                </a:lnTo>
                <a:lnTo>
                  <a:pt x="5512404" y="2526024"/>
                </a:lnTo>
                <a:close/>
                <a:moveTo>
                  <a:pt x="10297053" y="2057288"/>
                </a:moveTo>
                <a:lnTo>
                  <a:pt x="9826454" y="2527875"/>
                </a:lnTo>
                <a:lnTo>
                  <a:pt x="9826454" y="2585115"/>
                </a:lnTo>
                <a:lnTo>
                  <a:pt x="10297052" y="3055713"/>
                </a:lnTo>
                <a:lnTo>
                  <a:pt x="10766437" y="2586328"/>
                </a:lnTo>
                <a:lnTo>
                  <a:pt x="10766437" y="2526660"/>
                </a:lnTo>
                <a:close/>
                <a:moveTo>
                  <a:pt x="9246373" y="2057288"/>
                </a:moveTo>
                <a:lnTo>
                  <a:pt x="8775646" y="2528002"/>
                </a:lnTo>
                <a:lnTo>
                  <a:pt x="8775646" y="2584986"/>
                </a:lnTo>
                <a:lnTo>
                  <a:pt x="9246373" y="3055713"/>
                </a:lnTo>
                <a:lnTo>
                  <a:pt x="9715629" y="2586457"/>
                </a:lnTo>
                <a:lnTo>
                  <a:pt x="9715629" y="2526532"/>
                </a:lnTo>
                <a:close/>
                <a:moveTo>
                  <a:pt x="8195690" y="2057288"/>
                </a:moveTo>
                <a:lnTo>
                  <a:pt x="7724838" y="2528128"/>
                </a:lnTo>
                <a:lnTo>
                  <a:pt x="7724838" y="2584864"/>
                </a:lnTo>
                <a:lnTo>
                  <a:pt x="8195689" y="3055714"/>
                </a:lnTo>
                <a:lnTo>
                  <a:pt x="8664821" y="2586582"/>
                </a:lnTo>
                <a:lnTo>
                  <a:pt x="8664821" y="2526406"/>
                </a:lnTo>
                <a:close/>
                <a:moveTo>
                  <a:pt x="6094328" y="2057287"/>
                </a:moveTo>
                <a:lnTo>
                  <a:pt x="5623228" y="2528386"/>
                </a:lnTo>
                <a:lnTo>
                  <a:pt x="5623228" y="2584606"/>
                </a:lnTo>
                <a:lnTo>
                  <a:pt x="6094325" y="3055714"/>
                </a:lnTo>
                <a:lnTo>
                  <a:pt x="6563205" y="2586835"/>
                </a:lnTo>
                <a:lnTo>
                  <a:pt x="6563205" y="2526153"/>
                </a:lnTo>
                <a:close/>
                <a:moveTo>
                  <a:pt x="11347736" y="2057286"/>
                </a:moveTo>
                <a:lnTo>
                  <a:pt x="10877262" y="2527747"/>
                </a:lnTo>
                <a:lnTo>
                  <a:pt x="10877262" y="2585241"/>
                </a:lnTo>
                <a:lnTo>
                  <a:pt x="11347734" y="3055713"/>
                </a:lnTo>
                <a:lnTo>
                  <a:pt x="11817249" y="2586199"/>
                </a:lnTo>
                <a:lnTo>
                  <a:pt x="11817249" y="2526787"/>
                </a:lnTo>
                <a:close/>
                <a:moveTo>
                  <a:pt x="258363" y="1973449"/>
                </a:moveTo>
                <a:lnTo>
                  <a:pt x="369188" y="1973449"/>
                </a:lnTo>
                <a:lnTo>
                  <a:pt x="369188" y="2084274"/>
                </a:lnTo>
                <a:lnTo>
                  <a:pt x="258363" y="2084274"/>
                </a:lnTo>
                <a:close/>
                <a:moveTo>
                  <a:pt x="2359980" y="1973449"/>
                </a:moveTo>
                <a:lnTo>
                  <a:pt x="2470805" y="1973449"/>
                </a:lnTo>
                <a:lnTo>
                  <a:pt x="2470805" y="2084274"/>
                </a:lnTo>
                <a:lnTo>
                  <a:pt x="2359980" y="2084274"/>
                </a:lnTo>
                <a:close/>
                <a:moveTo>
                  <a:pt x="1309171" y="1973449"/>
                </a:moveTo>
                <a:lnTo>
                  <a:pt x="1419995" y="1973449"/>
                </a:lnTo>
                <a:lnTo>
                  <a:pt x="1419995" y="2084274"/>
                </a:lnTo>
                <a:lnTo>
                  <a:pt x="1309171" y="2084274"/>
                </a:lnTo>
                <a:close/>
                <a:moveTo>
                  <a:pt x="4461591" y="1973448"/>
                </a:moveTo>
                <a:lnTo>
                  <a:pt x="4572416" y="1973448"/>
                </a:lnTo>
                <a:lnTo>
                  <a:pt x="4572416" y="2084273"/>
                </a:lnTo>
                <a:lnTo>
                  <a:pt x="4461591" y="2084273"/>
                </a:lnTo>
                <a:close/>
                <a:moveTo>
                  <a:pt x="3410788" y="1973448"/>
                </a:moveTo>
                <a:lnTo>
                  <a:pt x="3521614" y="1973448"/>
                </a:lnTo>
                <a:lnTo>
                  <a:pt x="3521614" y="2084273"/>
                </a:lnTo>
                <a:lnTo>
                  <a:pt x="3410788" y="2084273"/>
                </a:lnTo>
                <a:close/>
                <a:moveTo>
                  <a:pt x="6563205" y="1973448"/>
                </a:moveTo>
                <a:lnTo>
                  <a:pt x="6674030" y="1973448"/>
                </a:lnTo>
                <a:lnTo>
                  <a:pt x="6674030" y="2084273"/>
                </a:lnTo>
                <a:lnTo>
                  <a:pt x="6563205" y="2084273"/>
                </a:lnTo>
                <a:close/>
                <a:moveTo>
                  <a:pt x="5512399" y="1973448"/>
                </a:moveTo>
                <a:lnTo>
                  <a:pt x="5623224" y="1973448"/>
                </a:lnTo>
                <a:lnTo>
                  <a:pt x="5623224" y="2084273"/>
                </a:lnTo>
                <a:lnTo>
                  <a:pt x="5512399" y="2084273"/>
                </a:lnTo>
                <a:close/>
                <a:moveTo>
                  <a:pt x="7614013" y="1973448"/>
                </a:moveTo>
                <a:lnTo>
                  <a:pt x="7724838" y="1973448"/>
                </a:lnTo>
                <a:lnTo>
                  <a:pt x="7724838" y="2084273"/>
                </a:lnTo>
                <a:lnTo>
                  <a:pt x="7614013" y="2084273"/>
                </a:lnTo>
                <a:close/>
                <a:moveTo>
                  <a:pt x="9715629" y="1973448"/>
                </a:moveTo>
                <a:lnTo>
                  <a:pt x="9826454" y="1973448"/>
                </a:lnTo>
                <a:lnTo>
                  <a:pt x="9826454" y="2084273"/>
                </a:lnTo>
                <a:lnTo>
                  <a:pt x="9715629" y="2084273"/>
                </a:lnTo>
                <a:close/>
                <a:moveTo>
                  <a:pt x="8664821" y="1973448"/>
                </a:moveTo>
                <a:lnTo>
                  <a:pt x="8775646" y="1973448"/>
                </a:lnTo>
                <a:lnTo>
                  <a:pt x="8775646" y="2084273"/>
                </a:lnTo>
                <a:lnTo>
                  <a:pt x="8664821" y="2084273"/>
                </a:lnTo>
                <a:close/>
                <a:moveTo>
                  <a:pt x="11817249" y="1973448"/>
                </a:moveTo>
                <a:lnTo>
                  <a:pt x="11928074" y="1973448"/>
                </a:lnTo>
                <a:lnTo>
                  <a:pt x="11928074" y="2084273"/>
                </a:lnTo>
                <a:lnTo>
                  <a:pt x="11817249" y="2084273"/>
                </a:lnTo>
                <a:close/>
                <a:moveTo>
                  <a:pt x="10766437" y="1973448"/>
                </a:moveTo>
                <a:lnTo>
                  <a:pt x="10877262" y="1973448"/>
                </a:lnTo>
                <a:lnTo>
                  <a:pt x="10877262" y="2084273"/>
                </a:lnTo>
                <a:lnTo>
                  <a:pt x="10766437" y="2084273"/>
                </a:lnTo>
                <a:close/>
                <a:moveTo>
                  <a:pt x="3441643" y="1557959"/>
                </a:moveTo>
                <a:lnTo>
                  <a:pt x="2968431" y="2031169"/>
                </a:lnTo>
                <a:lnTo>
                  <a:pt x="3437348" y="2500070"/>
                </a:lnTo>
                <a:lnTo>
                  <a:pt x="3497959" y="2500070"/>
                </a:lnTo>
                <a:lnTo>
                  <a:pt x="3966865" y="2031168"/>
                </a:lnTo>
                <a:lnTo>
                  <a:pt x="3493665" y="1557959"/>
                </a:lnTo>
                <a:close/>
                <a:moveTo>
                  <a:pt x="2390961" y="1557959"/>
                </a:moveTo>
                <a:lnTo>
                  <a:pt x="1917745" y="2031169"/>
                </a:lnTo>
                <a:lnTo>
                  <a:pt x="2386665" y="2500070"/>
                </a:lnTo>
                <a:lnTo>
                  <a:pt x="2447277" y="2500070"/>
                </a:lnTo>
                <a:lnTo>
                  <a:pt x="2916189" y="2031169"/>
                </a:lnTo>
                <a:lnTo>
                  <a:pt x="2442980" y="1557959"/>
                </a:lnTo>
                <a:close/>
                <a:moveTo>
                  <a:pt x="1340273" y="1557959"/>
                </a:moveTo>
                <a:lnTo>
                  <a:pt x="867066" y="2031167"/>
                </a:lnTo>
                <a:lnTo>
                  <a:pt x="1335980" y="2500070"/>
                </a:lnTo>
                <a:lnTo>
                  <a:pt x="1396589" y="2500070"/>
                </a:lnTo>
                <a:lnTo>
                  <a:pt x="1865501" y="2031169"/>
                </a:lnTo>
                <a:lnTo>
                  <a:pt x="1392293" y="1557959"/>
                </a:lnTo>
                <a:close/>
                <a:moveTo>
                  <a:pt x="5542986" y="1557958"/>
                </a:moveTo>
                <a:lnTo>
                  <a:pt x="5069790" y="2031167"/>
                </a:lnTo>
                <a:lnTo>
                  <a:pt x="5538694" y="2500070"/>
                </a:lnTo>
                <a:lnTo>
                  <a:pt x="5599302" y="2500070"/>
                </a:lnTo>
                <a:lnTo>
                  <a:pt x="6068206" y="2031166"/>
                </a:lnTo>
                <a:lnTo>
                  <a:pt x="5595011" y="1557958"/>
                </a:lnTo>
                <a:close/>
                <a:moveTo>
                  <a:pt x="4492305" y="1557958"/>
                </a:moveTo>
                <a:lnTo>
                  <a:pt x="4019109" y="2031168"/>
                </a:lnTo>
                <a:lnTo>
                  <a:pt x="4488010" y="2500070"/>
                </a:lnTo>
                <a:lnTo>
                  <a:pt x="4548620" y="2500070"/>
                </a:lnTo>
                <a:lnTo>
                  <a:pt x="5017539" y="2031167"/>
                </a:lnTo>
                <a:lnTo>
                  <a:pt x="4544326" y="1557958"/>
                </a:lnTo>
                <a:close/>
                <a:moveTo>
                  <a:pt x="7644337" y="1557958"/>
                </a:moveTo>
                <a:lnTo>
                  <a:pt x="7171129" y="2031167"/>
                </a:lnTo>
                <a:lnTo>
                  <a:pt x="7640044" y="2500070"/>
                </a:lnTo>
                <a:lnTo>
                  <a:pt x="7700653" y="2500070"/>
                </a:lnTo>
                <a:lnTo>
                  <a:pt x="8169569" y="2031167"/>
                </a:lnTo>
                <a:lnTo>
                  <a:pt x="7696361" y="1557958"/>
                </a:lnTo>
                <a:close/>
                <a:moveTo>
                  <a:pt x="6593656" y="1557958"/>
                </a:moveTo>
                <a:lnTo>
                  <a:pt x="6120450" y="2031165"/>
                </a:lnTo>
                <a:lnTo>
                  <a:pt x="6589366" y="2500070"/>
                </a:lnTo>
                <a:lnTo>
                  <a:pt x="6649970" y="2500070"/>
                </a:lnTo>
                <a:lnTo>
                  <a:pt x="7118885" y="2031167"/>
                </a:lnTo>
                <a:lnTo>
                  <a:pt x="6645676" y="1557958"/>
                </a:lnTo>
                <a:close/>
                <a:moveTo>
                  <a:pt x="9745703" y="1557958"/>
                </a:moveTo>
                <a:lnTo>
                  <a:pt x="9272494" y="2031167"/>
                </a:lnTo>
                <a:lnTo>
                  <a:pt x="9741408" y="2500070"/>
                </a:lnTo>
                <a:lnTo>
                  <a:pt x="9802016" y="2500070"/>
                </a:lnTo>
                <a:lnTo>
                  <a:pt x="10270931" y="2031167"/>
                </a:lnTo>
                <a:lnTo>
                  <a:pt x="9797723" y="1557958"/>
                </a:lnTo>
                <a:close/>
                <a:moveTo>
                  <a:pt x="8695019" y="1557958"/>
                </a:moveTo>
                <a:lnTo>
                  <a:pt x="8221812" y="2031166"/>
                </a:lnTo>
                <a:lnTo>
                  <a:pt x="8690730" y="2500070"/>
                </a:lnTo>
                <a:lnTo>
                  <a:pt x="8751334" y="2500070"/>
                </a:lnTo>
                <a:lnTo>
                  <a:pt x="9220250" y="2031166"/>
                </a:lnTo>
                <a:lnTo>
                  <a:pt x="8747043" y="1557958"/>
                </a:lnTo>
                <a:close/>
                <a:moveTo>
                  <a:pt x="10796383" y="1557958"/>
                </a:moveTo>
                <a:lnTo>
                  <a:pt x="10323175" y="2031166"/>
                </a:lnTo>
                <a:lnTo>
                  <a:pt x="10792091" y="2500070"/>
                </a:lnTo>
                <a:lnTo>
                  <a:pt x="10852696" y="2500070"/>
                </a:lnTo>
                <a:lnTo>
                  <a:pt x="11321614" y="2031164"/>
                </a:lnTo>
                <a:lnTo>
                  <a:pt x="10848409" y="1557958"/>
                </a:lnTo>
                <a:close/>
                <a:moveTo>
                  <a:pt x="783781" y="1447135"/>
                </a:moveTo>
                <a:lnTo>
                  <a:pt x="894606" y="1447135"/>
                </a:lnTo>
                <a:lnTo>
                  <a:pt x="894606" y="1557959"/>
                </a:lnTo>
                <a:lnTo>
                  <a:pt x="783781" y="1557959"/>
                </a:lnTo>
                <a:close/>
                <a:moveTo>
                  <a:pt x="1834586" y="1447134"/>
                </a:moveTo>
                <a:lnTo>
                  <a:pt x="1945411" y="1447134"/>
                </a:lnTo>
                <a:lnTo>
                  <a:pt x="1945411" y="1557959"/>
                </a:lnTo>
                <a:lnTo>
                  <a:pt x="1834586" y="1557959"/>
                </a:lnTo>
                <a:close/>
                <a:moveTo>
                  <a:pt x="4987002" y="1447134"/>
                </a:moveTo>
                <a:lnTo>
                  <a:pt x="5097832" y="1447134"/>
                </a:lnTo>
                <a:lnTo>
                  <a:pt x="5097832" y="1557958"/>
                </a:lnTo>
                <a:lnTo>
                  <a:pt x="4987002" y="1557958"/>
                </a:lnTo>
                <a:close/>
                <a:moveTo>
                  <a:pt x="3936204" y="1447134"/>
                </a:moveTo>
                <a:lnTo>
                  <a:pt x="4047028" y="1447134"/>
                </a:lnTo>
                <a:lnTo>
                  <a:pt x="4047028" y="1557959"/>
                </a:lnTo>
                <a:lnTo>
                  <a:pt x="3936204" y="1557959"/>
                </a:lnTo>
                <a:close/>
                <a:moveTo>
                  <a:pt x="2885398" y="1447134"/>
                </a:moveTo>
                <a:lnTo>
                  <a:pt x="2996224" y="1447134"/>
                </a:lnTo>
                <a:lnTo>
                  <a:pt x="2996224" y="1557959"/>
                </a:lnTo>
                <a:lnTo>
                  <a:pt x="2885398" y="1557959"/>
                </a:lnTo>
                <a:close/>
                <a:moveTo>
                  <a:pt x="6037801" y="1447133"/>
                </a:moveTo>
                <a:lnTo>
                  <a:pt x="6148626" y="1447133"/>
                </a:lnTo>
                <a:lnTo>
                  <a:pt x="6148626" y="1557958"/>
                </a:lnTo>
                <a:lnTo>
                  <a:pt x="6037801" y="1557958"/>
                </a:lnTo>
                <a:close/>
                <a:moveTo>
                  <a:pt x="9190225" y="1447133"/>
                </a:moveTo>
                <a:lnTo>
                  <a:pt x="9301050" y="1447133"/>
                </a:lnTo>
                <a:lnTo>
                  <a:pt x="9301050" y="1557958"/>
                </a:lnTo>
                <a:lnTo>
                  <a:pt x="9190225" y="1557958"/>
                </a:lnTo>
                <a:close/>
                <a:moveTo>
                  <a:pt x="8139417" y="1447133"/>
                </a:moveTo>
                <a:lnTo>
                  <a:pt x="8250242" y="1447133"/>
                </a:lnTo>
                <a:lnTo>
                  <a:pt x="8250242" y="1557958"/>
                </a:lnTo>
                <a:lnTo>
                  <a:pt x="8139417" y="1557958"/>
                </a:lnTo>
                <a:close/>
                <a:moveTo>
                  <a:pt x="7088609" y="1447133"/>
                </a:moveTo>
                <a:lnTo>
                  <a:pt x="7199434" y="1447133"/>
                </a:lnTo>
                <a:lnTo>
                  <a:pt x="7199434" y="1557958"/>
                </a:lnTo>
                <a:lnTo>
                  <a:pt x="7088609" y="1557958"/>
                </a:lnTo>
                <a:close/>
                <a:moveTo>
                  <a:pt x="10241033" y="1447133"/>
                </a:moveTo>
                <a:lnTo>
                  <a:pt x="10351858" y="1447133"/>
                </a:lnTo>
                <a:lnTo>
                  <a:pt x="10351858" y="1557957"/>
                </a:lnTo>
                <a:lnTo>
                  <a:pt x="10241033" y="1557957"/>
                </a:lnTo>
                <a:close/>
                <a:moveTo>
                  <a:pt x="11291841" y="1447133"/>
                </a:moveTo>
                <a:lnTo>
                  <a:pt x="11402666" y="1447133"/>
                </a:lnTo>
                <a:lnTo>
                  <a:pt x="11402666" y="1557957"/>
                </a:lnTo>
                <a:lnTo>
                  <a:pt x="11291841" y="1557957"/>
                </a:lnTo>
                <a:close/>
                <a:moveTo>
                  <a:pt x="2942310" y="1006607"/>
                </a:moveTo>
                <a:lnTo>
                  <a:pt x="2470820" y="1478100"/>
                </a:lnTo>
                <a:lnTo>
                  <a:pt x="2470820" y="1533556"/>
                </a:lnTo>
                <a:lnTo>
                  <a:pt x="2942310" y="2005047"/>
                </a:lnTo>
                <a:lnTo>
                  <a:pt x="3410804" y="1536556"/>
                </a:lnTo>
                <a:lnTo>
                  <a:pt x="3410804" y="1475099"/>
                </a:lnTo>
                <a:close/>
                <a:moveTo>
                  <a:pt x="1891623" y="1006607"/>
                </a:moveTo>
                <a:lnTo>
                  <a:pt x="1420008" y="1478224"/>
                </a:lnTo>
                <a:lnTo>
                  <a:pt x="1420008" y="1533431"/>
                </a:lnTo>
                <a:lnTo>
                  <a:pt x="1891623" y="2005047"/>
                </a:lnTo>
                <a:lnTo>
                  <a:pt x="2359996" y="1536681"/>
                </a:lnTo>
                <a:lnTo>
                  <a:pt x="2359996" y="1474975"/>
                </a:lnTo>
                <a:close/>
                <a:moveTo>
                  <a:pt x="840943" y="1006607"/>
                </a:moveTo>
                <a:lnTo>
                  <a:pt x="369202" y="1478351"/>
                </a:lnTo>
                <a:lnTo>
                  <a:pt x="369202" y="1533303"/>
                </a:lnTo>
                <a:lnTo>
                  <a:pt x="840944" y="2005046"/>
                </a:lnTo>
                <a:lnTo>
                  <a:pt x="1309184" y="1536806"/>
                </a:lnTo>
                <a:lnTo>
                  <a:pt x="1309184" y="1474850"/>
                </a:lnTo>
                <a:close/>
                <a:moveTo>
                  <a:pt x="3992987" y="1006606"/>
                </a:moveTo>
                <a:lnTo>
                  <a:pt x="3521631" y="1477974"/>
                </a:lnTo>
                <a:lnTo>
                  <a:pt x="3521631" y="1533680"/>
                </a:lnTo>
                <a:lnTo>
                  <a:pt x="3992986" y="2005046"/>
                </a:lnTo>
                <a:lnTo>
                  <a:pt x="4461598" y="1536423"/>
                </a:lnTo>
                <a:lnTo>
                  <a:pt x="4461598" y="1475230"/>
                </a:lnTo>
                <a:close/>
                <a:moveTo>
                  <a:pt x="6094326" y="1006605"/>
                </a:moveTo>
                <a:lnTo>
                  <a:pt x="5623230" y="1477714"/>
                </a:lnTo>
                <a:lnTo>
                  <a:pt x="5623230" y="1533934"/>
                </a:lnTo>
                <a:lnTo>
                  <a:pt x="6094328" y="2005044"/>
                </a:lnTo>
                <a:lnTo>
                  <a:pt x="6563205" y="1536166"/>
                </a:lnTo>
                <a:lnTo>
                  <a:pt x="6563205" y="1475487"/>
                </a:lnTo>
                <a:close/>
                <a:moveTo>
                  <a:pt x="9246371" y="1006604"/>
                </a:moveTo>
                <a:lnTo>
                  <a:pt x="8775646" y="1477332"/>
                </a:lnTo>
                <a:lnTo>
                  <a:pt x="8775646" y="1534319"/>
                </a:lnTo>
                <a:lnTo>
                  <a:pt x="9246371" y="2005045"/>
                </a:lnTo>
                <a:lnTo>
                  <a:pt x="9715629" y="1535786"/>
                </a:lnTo>
                <a:lnTo>
                  <a:pt x="9715629" y="1475864"/>
                </a:lnTo>
                <a:close/>
                <a:moveTo>
                  <a:pt x="5043669" y="1006604"/>
                </a:moveTo>
                <a:lnTo>
                  <a:pt x="4572422" y="1477843"/>
                </a:lnTo>
                <a:lnTo>
                  <a:pt x="4572422" y="1533811"/>
                </a:lnTo>
                <a:lnTo>
                  <a:pt x="5043664" y="2005045"/>
                </a:lnTo>
                <a:lnTo>
                  <a:pt x="5512407" y="1536296"/>
                </a:lnTo>
                <a:lnTo>
                  <a:pt x="5512407" y="1475351"/>
                </a:lnTo>
                <a:close/>
                <a:moveTo>
                  <a:pt x="11347735" y="1006604"/>
                </a:moveTo>
                <a:lnTo>
                  <a:pt x="10877262" y="1477079"/>
                </a:lnTo>
                <a:lnTo>
                  <a:pt x="10877262" y="1534567"/>
                </a:lnTo>
                <a:lnTo>
                  <a:pt x="11347736" y="2005041"/>
                </a:lnTo>
                <a:lnTo>
                  <a:pt x="11817249" y="1535528"/>
                </a:lnTo>
                <a:lnTo>
                  <a:pt x="11817249" y="1476120"/>
                </a:lnTo>
                <a:close/>
                <a:moveTo>
                  <a:pt x="8195690" y="1006604"/>
                </a:moveTo>
                <a:lnTo>
                  <a:pt x="7724838" y="1477458"/>
                </a:lnTo>
                <a:lnTo>
                  <a:pt x="7724838" y="1534191"/>
                </a:lnTo>
                <a:lnTo>
                  <a:pt x="8195691" y="2005044"/>
                </a:lnTo>
                <a:lnTo>
                  <a:pt x="8664821" y="1535914"/>
                </a:lnTo>
                <a:lnTo>
                  <a:pt x="8664821" y="1475736"/>
                </a:lnTo>
                <a:close/>
                <a:moveTo>
                  <a:pt x="7145009" y="1006604"/>
                </a:moveTo>
                <a:lnTo>
                  <a:pt x="6674030" y="1477584"/>
                </a:lnTo>
                <a:lnTo>
                  <a:pt x="6674030" y="1534069"/>
                </a:lnTo>
                <a:lnTo>
                  <a:pt x="7145007" y="2005046"/>
                </a:lnTo>
                <a:lnTo>
                  <a:pt x="7614013" y="1536039"/>
                </a:lnTo>
                <a:lnTo>
                  <a:pt x="7614013" y="1475610"/>
                </a:lnTo>
                <a:close/>
                <a:moveTo>
                  <a:pt x="10297056" y="1006603"/>
                </a:moveTo>
                <a:lnTo>
                  <a:pt x="9826454" y="1477207"/>
                </a:lnTo>
                <a:lnTo>
                  <a:pt x="9826454" y="1534445"/>
                </a:lnTo>
                <a:lnTo>
                  <a:pt x="10297053" y="2005045"/>
                </a:lnTo>
                <a:lnTo>
                  <a:pt x="10766437" y="1535660"/>
                </a:lnTo>
                <a:lnTo>
                  <a:pt x="10766437" y="1475986"/>
                </a:lnTo>
                <a:close/>
                <a:moveTo>
                  <a:pt x="258361" y="922634"/>
                </a:moveTo>
                <a:lnTo>
                  <a:pt x="369186" y="922634"/>
                </a:lnTo>
                <a:lnTo>
                  <a:pt x="369186" y="1033459"/>
                </a:lnTo>
                <a:lnTo>
                  <a:pt x="258361" y="1033459"/>
                </a:lnTo>
                <a:close/>
                <a:moveTo>
                  <a:pt x="2359977" y="922633"/>
                </a:moveTo>
                <a:lnTo>
                  <a:pt x="2470802" y="922633"/>
                </a:lnTo>
                <a:lnTo>
                  <a:pt x="2470802" y="1033458"/>
                </a:lnTo>
                <a:lnTo>
                  <a:pt x="2359977" y="1033458"/>
                </a:lnTo>
                <a:close/>
                <a:moveTo>
                  <a:pt x="1309169" y="922633"/>
                </a:moveTo>
                <a:lnTo>
                  <a:pt x="1419993" y="922633"/>
                </a:lnTo>
                <a:lnTo>
                  <a:pt x="1419993" y="1033458"/>
                </a:lnTo>
                <a:lnTo>
                  <a:pt x="1309169" y="1033458"/>
                </a:lnTo>
                <a:close/>
                <a:moveTo>
                  <a:pt x="5512398" y="922633"/>
                </a:moveTo>
                <a:lnTo>
                  <a:pt x="5623223" y="922633"/>
                </a:lnTo>
                <a:lnTo>
                  <a:pt x="5623223" y="1033458"/>
                </a:lnTo>
                <a:lnTo>
                  <a:pt x="5512398" y="1033458"/>
                </a:lnTo>
                <a:close/>
                <a:moveTo>
                  <a:pt x="4461591" y="922633"/>
                </a:moveTo>
                <a:lnTo>
                  <a:pt x="4572415" y="922633"/>
                </a:lnTo>
                <a:lnTo>
                  <a:pt x="4572415" y="1033458"/>
                </a:lnTo>
                <a:lnTo>
                  <a:pt x="4461591" y="1033458"/>
                </a:lnTo>
                <a:close/>
                <a:moveTo>
                  <a:pt x="3410785" y="922633"/>
                </a:moveTo>
                <a:lnTo>
                  <a:pt x="3521610" y="922633"/>
                </a:lnTo>
                <a:lnTo>
                  <a:pt x="3521610" y="1033458"/>
                </a:lnTo>
                <a:lnTo>
                  <a:pt x="3410785" y="1033458"/>
                </a:lnTo>
                <a:close/>
                <a:moveTo>
                  <a:pt x="7614013" y="922633"/>
                </a:moveTo>
                <a:lnTo>
                  <a:pt x="7724838" y="922633"/>
                </a:lnTo>
                <a:lnTo>
                  <a:pt x="7724838" y="1033458"/>
                </a:lnTo>
                <a:lnTo>
                  <a:pt x="7614013" y="1033458"/>
                </a:lnTo>
                <a:close/>
                <a:moveTo>
                  <a:pt x="6563205" y="922633"/>
                </a:moveTo>
                <a:lnTo>
                  <a:pt x="6674030" y="922633"/>
                </a:lnTo>
                <a:lnTo>
                  <a:pt x="6674030" y="1033458"/>
                </a:lnTo>
                <a:lnTo>
                  <a:pt x="6563205" y="1033458"/>
                </a:lnTo>
                <a:close/>
                <a:moveTo>
                  <a:pt x="10766437" y="922633"/>
                </a:moveTo>
                <a:lnTo>
                  <a:pt x="10877262" y="922633"/>
                </a:lnTo>
                <a:lnTo>
                  <a:pt x="10877262" y="1033458"/>
                </a:lnTo>
                <a:lnTo>
                  <a:pt x="10766437" y="1033458"/>
                </a:lnTo>
                <a:close/>
                <a:moveTo>
                  <a:pt x="9715629" y="922633"/>
                </a:moveTo>
                <a:lnTo>
                  <a:pt x="9826454" y="922633"/>
                </a:lnTo>
                <a:lnTo>
                  <a:pt x="9826454" y="1033458"/>
                </a:lnTo>
                <a:lnTo>
                  <a:pt x="9715629" y="1033458"/>
                </a:lnTo>
                <a:close/>
                <a:moveTo>
                  <a:pt x="8664821" y="922633"/>
                </a:moveTo>
                <a:lnTo>
                  <a:pt x="8775646" y="922633"/>
                </a:lnTo>
                <a:lnTo>
                  <a:pt x="8775646" y="1033458"/>
                </a:lnTo>
                <a:lnTo>
                  <a:pt x="8664821" y="1033458"/>
                </a:lnTo>
                <a:close/>
                <a:moveTo>
                  <a:pt x="11817249" y="922633"/>
                </a:moveTo>
                <a:lnTo>
                  <a:pt x="11928074" y="922633"/>
                </a:lnTo>
                <a:lnTo>
                  <a:pt x="11928074" y="1033458"/>
                </a:lnTo>
                <a:lnTo>
                  <a:pt x="11817249" y="1033458"/>
                </a:lnTo>
                <a:close/>
                <a:moveTo>
                  <a:pt x="1337485" y="510062"/>
                </a:moveTo>
                <a:lnTo>
                  <a:pt x="867065" y="980486"/>
                </a:lnTo>
                <a:lnTo>
                  <a:pt x="1333712" y="1447134"/>
                </a:lnTo>
                <a:lnTo>
                  <a:pt x="1398855" y="1447134"/>
                </a:lnTo>
                <a:lnTo>
                  <a:pt x="1865501" y="980486"/>
                </a:lnTo>
                <a:lnTo>
                  <a:pt x="1395081" y="510062"/>
                </a:lnTo>
                <a:close/>
                <a:moveTo>
                  <a:pt x="2388173" y="510062"/>
                </a:moveTo>
                <a:lnTo>
                  <a:pt x="1917745" y="980486"/>
                </a:lnTo>
                <a:lnTo>
                  <a:pt x="2384399" y="1447134"/>
                </a:lnTo>
                <a:lnTo>
                  <a:pt x="2449542" y="1447134"/>
                </a:lnTo>
                <a:lnTo>
                  <a:pt x="2916189" y="980486"/>
                </a:lnTo>
                <a:lnTo>
                  <a:pt x="2445767" y="510062"/>
                </a:lnTo>
                <a:close/>
                <a:moveTo>
                  <a:pt x="3438856" y="510062"/>
                </a:moveTo>
                <a:lnTo>
                  <a:pt x="2968432" y="980486"/>
                </a:lnTo>
                <a:lnTo>
                  <a:pt x="3435083" y="1447134"/>
                </a:lnTo>
                <a:lnTo>
                  <a:pt x="3500228" y="1447134"/>
                </a:lnTo>
                <a:lnTo>
                  <a:pt x="3966865" y="980485"/>
                </a:lnTo>
                <a:lnTo>
                  <a:pt x="3496454" y="510062"/>
                </a:lnTo>
                <a:close/>
                <a:moveTo>
                  <a:pt x="4489518" y="510062"/>
                </a:moveTo>
                <a:lnTo>
                  <a:pt x="4019109" y="980485"/>
                </a:lnTo>
                <a:lnTo>
                  <a:pt x="4485744" y="1447134"/>
                </a:lnTo>
                <a:lnTo>
                  <a:pt x="4550887" y="1447134"/>
                </a:lnTo>
                <a:lnTo>
                  <a:pt x="5017543" y="980483"/>
                </a:lnTo>
                <a:lnTo>
                  <a:pt x="4547118" y="510062"/>
                </a:lnTo>
                <a:close/>
                <a:moveTo>
                  <a:pt x="5540201" y="510062"/>
                </a:moveTo>
                <a:lnTo>
                  <a:pt x="5069792" y="980483"/>
                </a:lnTo>
                <a:lnTo>
                  <a:pt x="5536431" y="1447134"/>
                </a:lnTo>
                <a:lnTo>
                  <a:pt x="5601567" y="1447134"/>
                </a:lnTo>
                <a:lnTo>
                  <a:pt x="6068204" y="980484"/>
                </a:lnTo>
                <a:lnTo>
                  <a:pt x="5597797" y="510062"/>
                </a:lnTo>
                <a:close/>
                <a:moveTo>
                  <a:pt x="6590867" y="510062"/>
                </a:moveTo>
                <a:lnTo>
                  <a:pt x="6120447" y="980484"/>
                </a:lnTo>
                <a:lnTo>
                  <a:pt x="6587095" y="1447133"/>
                </a:lnTo>
                <a:lnTo>
                  <a:pt x="6652238" y="1447133"/>
                </a:lnTo>
                <a:lnTo>
                  <a:pt x="7118887" y="980483"/>
                </a:lnTo>
                <a:lnTo>
                  <a:pt x="6648468" y="510062"/>
                </a:lnTo>
                <a:close/>
                <a:moveTo>
                  <a:pt x="7641550" y="510061"/>
                </a:moveTo>
                <a:lnTo>
                  <a:pt x="7171131" y="980482"/>
                </a:lnTo>
                <a:lnTo>
                  <a:pt x="7637780" y="1447133"/>
                </a:lnTo>
                <a:lnTo>
                  <a:pt x="7702919" y="1447133"/>
                </a:lnTo>
                <a:lnTo>
                  <a:pt x="8169568" y="980483"/>
                </a:lnTo>
                <a:lnTo>
                  <a:pt x="7699149" y="510061"/>
                </a:lnTo>
                <a:close/>
                <a:moveTo>
                  <a:pt x="8692232" y="510061"/>
                </a:moveTo>
                <a:lnTo>
                  <a:pt x="8221811" y="980484"/>
                </a:lnTo>
                <a:lnTo>
                  <a:pt x="8688459" y="1447133"/>
                </a:lnTo>
                <a:lnTo>
                  <a:pt x="8753603" y="1447133"/>
                </a:lnTo>
                <a:lnTo>
                  <a:pt x="9220250" y="980484"/>
                </a:lnTo>
                <a:lnTo>
                  <a:pt x="8749829" y="510061"/>
                </a:lnTo>
                <a:close/>
                <a:moveTo>
                  <a:pt x="10793597" y="510061"/>
                </a:moveTo>
                <a:lnTo>
                  <a:pt x="10323178" y="980482"/>
                </a:lnTo>
                <a:lnTo>
                  <a:pt x="10789828" y="1447133"/>
                </a:lnTo>
                <a:lnTo>
                  <a:pt x="10854964" y="1447133"/>
                </a:lnTo>
                <a:lnTo>
                  <a:pt x="11321613" y="980483"/>
                </a:lnTo>
                <a:lnTo>
                  <a:pt x="10851193" y="510061"/>
                </a:lnTo>
                <a:close/>
                <a:moveTo>
                  <a:pt x="9742913" y="510061"/>
                </a:moveTo>
                <a:lnTo>
                  <a:pt x="9272493" y="980483"/>
                </a:lnTo>
                <a:lnTo>
                  <a:pt x="9739141" y="1447133"/>
                </a:lnTo>
                <a:lnTo>
                  <a:pt x="9804283" y="1447133"/>
                </a:lnTo>
                <a:lnTo>
                  <a:pt x="10270933" y="980481"/>
                </a:lnTo>
                <a:lnTo>
                  <a:pt x="9800515" y="510061"/>
                </a:lnTo>
                <a:close/>
                <a:moveTo>
                  <a:pt x="783785" y="399238"/>
                </a:moveTo>
                <a:lnTo>
                  <a:pt x="894609" y="399238"/>
                </a:lnTo>
                <a:lnTo>
                  <a:pt x="894609" y="510062"/>
                </a:lnTo>
                <a:lnTo>
                  <a:pt x="783785" y="510062"/>
                </a:lnTo>
                <a:close/>
                <a:moveTo>
                  <a:pt x="2885401" y="399237"/>
                </a:moveTo>
                <a:lnTo>
                  <a:pt x="2996227" y="399237"/>
                </a:lnTo>
                <a:lnTo>
                  <a:pt x="2996227" y="510062"/>
                </a:lnTo>
                <a:lnTo>
                  <a:pt x="2885401" y="510062"/>
                </a:lnTo>
                <a:close/>
                <a:moveTo>
                  <a:pt x="1834590" y="399237"/>
                </a:moveTo>
                <a:lnTo>
                  <a:pt x="1945415" y="399237"/>
                </a:lnTo>
                <a:lnTo>
                  <a:pt x="1945415" y="510062"/>
                </a:lnTo>
                <a:lnTo>
                  <a:pt x="1834590" y="510062"/>
                </a:lnTo>
                <a:close/>
                <a:moveTo>
                  <a:pt x="3936208" y="399237"/>
                </a:moveTo>
                <a:lnTo>
                  <a:pt x="4047032" y="399237"/>
                </a:lnTo>
                <a:lnTo>
                  <a:pt x="4047032" y="510062"/>
                </a:lnTo>
                <a:lnTo>
                  <a:pt x="3936208" y="510062"/>
                </a:lnTo>
                <a:close/>
                <a:moveTo>
                  <a:pt x="4987004" y="399237"/>
                </a:moveTo>
                <a:lnTo>
                  <a:pt x="5097834" y="399237"/>
                </a:lnTo>
                <a:lnTo>
                  <a:pt x="5097834" y="510062"/>
                </a:lnTo>
                <a:lnTo>
                  <a:pt x="4987004" y="510062"/>
                </a:lnTo>
                <a:close/>
                <a:moveTo>
                  <a:pt x="6037802" y="399237"/>
                </a:moveTo>
                <a:lnTo>
                  <a:pt x="6148626" y="399237"/>
                </a:lnTo>
                <a:lnTo>
                  <a:pt x="6148626" y="510062"/>
                </a:lnTo>
                <a:lnTo>
                  <a:pt x="6037802" y="510062"/>
                </a:lnTo>
                <a:close/>
                <a:moveTo>
                  <a:pt x="7088609" y="399237"/>
                </a:moveTo>
                <a:lnTo>
                  <a:pt x="7199434" y="399237"/>
                </a:lnTo>
                <a:lnTo>
                  <a:pt x="7199434" y="510061"/>
                </a:lnTo>
                <a:lnTo>
                  <a:pt x="7088609" y="510061"/>
                </a:lnTo>
                <a:close/>
                <a:moveTo>
                  <a:pt x="8139417" y="399237"/>
                </a:moveTo>
                <a:lnTo>
                  <a:pt x="8250242" y="399237"/>
                </a:lnTo>
                <a:lnTo>
                  <a:pt x="8250242" y="510061"/>
                </a:lnTo>
                <a:lnTo>
                  <a:pt x="8139417" y="510061"/>
                </a:lnTo>
                <a:close/>
                <a:moveTo>
                  <a:pt x="9190225" y="399236"/>
                </a:moveTo>
                <a:lnTo>
                  <a:pt x="9301050" y="399236"/>
                </a:lnTo>
                <a:lnTo>
                  <a:pt x="9301050" y="510061"/>
                </a:lnTo>
                <a:lnTo>
                  <a:pt x="9190225" y="510061"/>
                </a:lnTo>
                <a:close/>
                <a:moveTo>
                  <a:pt x="10241033" y="399236"/>
                </a:moveTo>
                <a:lnTo>
                  <a:pt x="10351858" y="399236"/>
                </a:lnTo>
                <a:lnTo>
                  <a:pt x="10351858" y="510061"/>
                </a:lnTo>
                <a:lnTo>
                  <a:pt x="10241033" y="510061"/>
                </a:lnTo>
                <a:close/>
                <a:moveTo>
                  <a:pt x="11291841" y="399236"/>
                </a:moveTo>
                <a:lnTo>
                  <a:pt x="11402666" y="399236"/>
                </a:lnTo>
                <a:lnTo>
                  <a:pt x="11402666" y="510061"/>
                </a:lnTo>
                <a:lnTo>
                  <a:pt x="11291841" y="510061"/>
                </a:lnTo>
                <a:close/>
                <a:moveTo>
                  <a:pt x="6138405" y="0"/>
                </a:moveTo>
                <a:lnTo>
                  <a:pt x="6190649" y="0"/>
                </a:lnTo>
                <a:lnTo>
                  <a:pt x="6589887" y="399237"/>
                </a:lnTo>
                <a:lnTo>
                  <a:pt x="6649449" y="399237"/>
                </a:lnTo>
                <a:lnTo>
                  <a:pt x="7048684" y="2"/>
                </a:lnTo>
                <a:lnTo>
                  <a:pt x="7100928" y="2"/>
                </a:lnTo>
                <a:lnTo>
                  <a:pt x="6674030" y="426899"/>
                </a:lnTo>
                <a:lnTo>
                  <a:pt x="6674030" y="483379"/>
                </a:lnTo>
                <a:lnTo>
                  <a:pt x="7145009" y="954361"/>
                </a:lnTo>
                <a:lnTo>
                  <a:pt x="7614013" y="485355"/>
                </a:lnTo>
                <a:lnTo>
                  <a:pt x="7614013" y="424926"/>
                </a:lnTo>
                <a:lnTo>
                  <a:pt x="7189086" y="0"/>
                </a:lnTo>
                <a:lnTo>
                  <a:pt x="7241329" y="0"/>
                </a:lnTo>
                <a:lnTo>
                  <a:pt x="7640566" y="399237"/>
                </a:lnTo>
                <a:lnTo>
                  <a:pt x="7700131" y="399237"/>
                </a:lnTo>
                <a:lnTo>
                  <a:pt x="8099367" y="1"/>
                </a:lnTo>
                <a:lnTo>
                  <a:pt x="8151611" y="1"/>
                </a:lnTo>
                <a:lnTo>
                  <a:pt x="7724838" y="426774"/>
                </a:lnTo>
                <a:lnTo>
                  <a:pt x="7724838" y="483508"/>
                </a:lnTo>
                <a:lnTo>
                  <a:pt x="8195689" y="954363"/>
                </a:lnTo>
                <a:lnTo>
                  <a:pt x="8664821" y="485229"/>
                </a:lnTo>
                <a:lnTo>
                  <a:pt x="8664821" y="425053"/>
                </a:lnTo>
                <a:lnTo>
                  <a:pt x="8239767" y="0"/>
                </a:lnTo>
                <a:lnTo>
                  <a:pt x="8292011" y="0"/>
                </a:lnTo>
                <a:lnTo>
                  <a:pt x="8691248" y="399236"/>
                </a:lnTo>
                <a:lnTo>
                  <a:pt x="8750812" y="399236"/>
                </a:lnTo>
                <a:lnTo>
                  <a:pt x="9150049" y="1"/>
                </a:lnTo>
                <a:lnTo>
                  <a:pt x="9202293" y="1"/>
                </a:lnTo>
                <a:lnTo>
                  <a:pt x="8775646" y="426647"/>
                </a:lnTo>
                <a:lnTo>
                  <a:pt x="8775646" y="483635"/>
                </a:lnTo>
                <a:lnTo>
                  <a:pt x="9246372" y="954363"/>
                </a:lnTo>
                <a:lnTo>
                  <a:pt x="9715629" y="485103"/>
                </a:lnTo>
                <a:lnTo>
                  <a:pt x="9715629" y="425175"/>
                </a:lnTo>
                <a:lnTo>
                  <a:pt x="9290453" y="0"/>
                </a:lnTo>
                <a:lnTo>
                  <a:pt x="9342696" y="0"/>
                </a:lnTo>
                <a:lnTo>
                  <a:pt x="9741934" y="399236"/>
                </a:lnTo>
                <a:lnTo>
                  <a:pt x="9801496" y="399236"/>
                </a:lnTo>
                <a:lnTo>
                  <a:pt x="10200732" y="1"/>
                </a:lnTo>
                <a:lnTo>
                  <a:pt x="10252974" y="1"/>
                </a:lnTo>
                <a:lnTo>
                  <a:pt x="9826454" y="426520"/>
                </a:lnTo>
                <a:lnTo>
                  <a:pt x="9826454" y="483756"/>
                </a:lnTo>
                <a:lnTo>
                  <a:pt x="10297055" y="954360"/>
                </a:lnTo>
                <a:lnTo>
                  <a:pt x="10766437" y="484975"/>
                </a:lnTo>
                <a:lnTo>
                  <a:pt x="10766437" y="425305"/>
                </a:lnTo>
                <a:lnTo>
                  <a:pt x="10341131" y="0"/>
                </a:lnTo>
                <a:lnTo>
                  <a:pt x="10393375" y="0"/>
                </a:lnTo>
                <a:lnTo>
                  <a:pt x="10792612" y="399236"/>
                </a:lnTo>
                <a:lnTo>
                  <a:pt x="10852176" y="399236"/>
                </a:lnTo>
                <a:lnTo>
                  <a:pt x="11251411" y="3"/>
                </a:lnTo>
                <a:lnTo>
                  <a:pt x="11303657" y="3"/>
                </a:lnTo>
                <a:lnTo>
                  <a:pt x="10877262" y="426397"/>
                </a:lnTo>
                <a:lnTo>
                  <a:pt x="10877262" y="483887"/>
                </a:lnTo>
                <a:lnTo>
                  <a:pt x="11347735" y="954362"/>
                </a:lnTo>
                <a:lnTo>
                  <a:pt x="11817249" y="484846"/>
                </a:lnTo>
                <a:lnTo>
                  <a:pt x="11817249" y="425436"/>
                </a:lnTo>
                <a:lnTo>
                  <a:pt x="11391812" y="0"/>
                </a:lnTo>
                <a:lnTo>
                  <a:pt x="11444056" y="0"/>
                </a:lnTo>
                <a:lnTo>
                  <a:pt x="11843293" y="399236"/>
                </a:lnTo>
                <a:lnTo>
                  <a:pt x="11902859" y="399236"/>
                </a:lnTo>
                <a:lnTo>
                  <a:pt x="12191973" y="110123"/>
                </a:lnTo>
                <a:lnTo>
                  <a:pt x="12191973" y="162366"/>
                </a:lnTo>
                <a:lnTo>
                  <a:pt x="11928074" y="426265"/>
                </a:lnTo>
                <a:lnTo>
                  <a:pt x="11928074" y="484017"/>
                </a:lnTo>
                <a:lnTo>
                  <a:pt x="12191974" y="747926"/>
                </a:lnTo>
                <a:lnTo>
                  <a:pt x="12191974" y="800166"/>
                </a:lnTo>
                <a:lnTo>
                  <a:pt x="11901874" y="510061"/>
                </a:lnTo>
                <a:lnTo>
                  <a:pt x="11844278" y="510061"/>
                </a:lnTo>
                <a:lnTo>
                  <a:pt x="11373857" y="980483"/>
                </a:lnTo>
                <a:lnTo>
                  <a:pt x="11840505" y="1447132"/>
                </a:lnTo>
                <a:lnTo>
                  <a:pt x="11905645" y="1447132"/>
                </a:lnTo>
                <a:lnTo>
                  <a:pt x="12191976" y="1160803"/>
                </a:lnTo>
                <a:lnTo>
                  <a:pt x="12191976" y="1213046"/>
                </a:lnTo>
                <a:lnTo>
                  <a:pt x="11928074" y="1476947"/>
                </a:lnTo>
                <a:lnTo>
                  <a:pt x="11928074" y="1534702"/>
                </a:lnTo>
                <a:lnTo>
                  <a:pt x="12191975" y="1798604"/>
                </a:lnTo>
                <a:lnTo>
                  <a:pt x="12191975" y="1850847"/>
                </a:lnTo>
                <a:lnTo>
                  <a:pt x="11899087" y="1557957"/>
                </a:lnTo>
                <a:lnTo>
                  <a:pt x="11847063" y="1557957"/>
                </a:lnTo>
                <a:lnTo>
                  <a:pt x="11373858" y="2031163"/>
                </a:lnTo>
                <a:lnTo>
                  <a:pt x="11842778" y="2500070"/>
                </a:lnTo>
                <a:lnTo>
                  <a:pt x="11903378" y="2500070"/>
                </a:lnTo>
                <a:lnTo>
                  <a:pt x="12191975" y="2211473"/>
                </a:lnTo>
                <a:lnTo>
                  <a:pt x="12191974" y="2263716"/>
                </a:lnTo>
                <a:lnTo>
                  <a:pt x="11928074" y="2527616"/>
                </a:lnTo>
                <a:lnTo>
                  <a:pt x="11928074" y="2585366"/>
                </a:lnTo>
                <a:lnTo>
                  <a:pt x="12191978" y="2849270"/>
                </a:lnTo>
                <a:lnTo>
                  <a:pt x="12191977" y="2901515"/>
                </a:lnTo>
                <a:lnTo>
                  <a:pt x="11901357" y="2610895"/>
                </a:lnTo>
                <a:lnTo>
                  <a:pt x="11844795" y="2610895"/>
                </a:lnTo>
                <a:lnTo>
                  <a:pt x="11373856" y="3081835"/>
                </a:lnTo>
                <a:lnTo>
                  <a:pt x="11843230" y="3551209"/>
                </a:lnTo>
                <a:lnTo>
                  <a:pt x="11902922" y="3551209"/>
                </a:lnTo>
                <a:lnTo>
                  <a:pt x="12191974" y="3262156"/>
                </a:lnTo>
                <a:lnTo>
                  <a:pt x="12191974" y="3314400"/>
                </a:lnTo>
                <a:lnTo>
                  <a:pt x="11928074" y="3578299"/>
                </a:lnTo>
                <a:lnTo>
                  <a:pt x="11928074" y="3636053"/>
                </a:lnTo>
                <a:lnTo>
                  <a:pt x="12191975" y="3899954"/>
                </a:lnTo>
                <a:lnTo>
                  <a:pt x="12191975" y="3952198"/>
                </a:lnTo>
                <a:lnTo>
                  <a:pt x="11901811" y="3662034"/>
                </a:lnTo>
                <a:lnTo>
                  <a:pt x="11844339" y="3662034"/>
                </a:lnTo>
                <a:lnTo>
                  <a:pt x="11373856" y="4132518"/>
                </a:lnTo>
                <a:lnTo>
                  <a:pt x="11813331" y="4571992"/>
                </a:lnTo>
                <a:lnTo>
                  <a:pt x="11761089" y="4571991"/>
                </a:lnTo>
                <a:lnTo>
                  <a:pt x="11347736" y="4158638"/>
                </a:lnTo>
                <a:lnTo>
                  <a:pt x="10934382" y="4571992"/>
                </a:lnTo>
                <a:lnTo>
                  <a:pt x="10882138" y="4571992"/>
                </a:lnTo>
                <a:lnTo>
                  <a:pt x="11321614" y="4132516"/>
                </a:lnTo>
                <a:lnTo>
                  <a:pt x="10851132" y="3662034"/>
                </a:lnTo>
                <a:lnTo>
                  <a:pt x="10793656" y="3662034"/>
                </a:lnTo>
                <a:lnTo>
                  <a:pt x="10323175" y="4132515"/>
                </a:lnTo>
                <a:lnTo>
                  <a:pt x="10762651" y="4571991"/>
                </a:lnTo>
                <a:lnTo>
                  <a:pt x="10710406" y="4571992"/>
                </a:lnTo>
                <a:lnTo>
                  <a:pt x="10297052" y="4158638"/>
                </a:lnTo>
                <a:lnTo>
                  <a:pt x="9883699" y="4571992"/>
                </a:lnTo>
                <a:lnTo>
                  <a:pt x="9831456" y="4571992"/>
                </a:lnTo>
                <a:lnTo>
                  <a:pt x="10270931" y="4132517"/>
                </a:lnTo>
                <a:lnTo>
                  <a:pt x="9800448" y="3662034"/>
                </a:lnTo>
                <a:lnTo>
                  <a:pt x="9742974" y="3662034"/>
                </a:lnTo>
                <a:lnTo>
                  <a:pt x="9272491" y="4132517"/>
                </a:lnTo>
                <a:lnTo>
                  <a:pt x="9711968" y="4571993"/>
                </a:lnTo>
                <a:lnTo>
                  <a:pt x="9659723" y="4571993"/>
                </a:lnTo>
                <a:lnTo>
                  <a:pt x="9246369" y="4158639"/>
                </a:lnTo>
                <a:lnTo>
                  <a:pt x="8833016" y="4571992"/>
                </a:lnTo>
                <a:lnTo>
                  <a:pt x="8780772" y="4571992"/>
                </a:lnTo>
                <a:lnTo>
                  <a:pt x="9220247" y="4132517"/>
                </a:lnTo>
                <a:lnTo>
                  <a:pt x="8749764" y="3662034"/>
                </a:lnTo>
                <a:lnTo>
                  <a:pt x="8692294" y="3662034"/>
                </a:lnTo>
                <a:lnTo>
                  <a:pt x="8221812" y="4132516"/>
                </a:lnTo>
                <a:lnTo>
                  <a:pt x="8661288" y="4571992"/>
                </a:lnTo>
                <a:lnTo>
                  <a:pt x="8609042" y="4571992"/>
                </a:lnTo>
                <a:lnTo>
                  <a:pt x="8195689" y="4158639"/>
                </a:lnTo>
                <a:lnTo>
                  <a:pt x="7782334" y="4571994"/>
                </a:lnTo>
                <a:lnTo>
                  <a:pt x="7730092" y="4571994"/>
                </a:lnTo>
                <a:lnTo>
                  <a:pt x="8169568" y="4132518"/>
                </a:lnTo>
                <a:lnTo>
                  <a:pt x="7699085" y="3662034"/>
                </a:lnTo>
                <a:lnTo>
                  <a:pt x="7641614" y="3662034"/>
                </a:lnTo>
                <a:lnTo>
                  <a:pt x="7171129" y="4132518"/>
                </a:lnTo>
                <a:lnTo>
                  <a:pt x="7610604" y="4571993"/>
                </a:lnTo>
                <a:lnTo>
                  <a:pt x="7558360" y="4571993"/>
                </a:lnTo>
                <a:lnTo>
                  <a:pt x="7145007" y="4158640"/>
                </a:lnTo>
                <a:lnTo>
                  <a:pt x="6731655" y="4571993"/>
                </a:lnTo>
                <a:lnTo>
                  <a:pt x="6679410" y="4571993"/>
                </a:lnTo>
                <a:lnTo>
                  <a:pt x="7118885" y="4132518"/>
                </a:lnTo>
                <a:lnTo>
                  <a:pt x="6648402" y="3662034"/>
                </a:lnTo>
                <a:lnTo>
                  <a:pt x="6590932" y="3662034"/>
                </a:lnTo>
                <a:lnTo>
                  <a:pt x="6120448" y="4132519"/>
                </a:lnTo>
                <a:lnTo>
                  <a:pt x="6559922" y="4571993"/>
                </a:lnTo>
                <a:lnTo>
                  <a:pt x="6507678" y="4571993"/>
                </a:lnTo>
                <a:lnTo>
                  <a:pt x="6094326" y="4158641"/>
                </a:lnTo>
                <a:lnTo>
                  <a:pt x="5680985" y="4571992"/>
                </a:lnTo>
                <a:lnTo>
                  <a:pt x="5628744" y="4571992"/>
                </a:lnTo>
                <a:lnTo>
                  <a:pt x="6068205" y="4132519"/>
                </a:lnTo>
                <a:lnTo>
                  <a:pt x="5597731" y="3662034"/>
                </a:lnTo>
                <a:lnTo>
                  <a:pt x="5540263" y="3662034"/>
                </a:lnTo>
                <a:lnTo>
                  <a:pt x="5069789" y="4132518"/>
                </a:lnTo>
                <a:lnTo>
                  <a:pt x="5509253" y="4571993"/>
                </a:lnTo>
                <a:lnTo>
                  <a:pt x="5457012" y="4571993"/>
                </a:lnTo>
                <a:lnTo>
                  <a:pt x="5043664" y="4158640"/>
                </a:lnTo>
                <a:lnTo>
                  <a:pt x="4630303" y="4571992"/>
                </a:lnTo>
                <a:lnTo>
                  <a:pt x="4578059" y="4571992"/>
                </a:lnTo>
                <a:lnTo>
                  <a:pt x="5017539" y="4132518"/>
                </a:lnTo>
                <a:lnTo>
                  <a:pt x="4547049" y="3662034"/>
                </a:lnTo>
                <a:lnTo>
                  <a:pt x="4489581" y="3662034"/>
                </a:lnTo>
                <a:lnTo>
                  <a:pt x="4019108" y="4132519"/>
                </a:lnTo>
                <a:lnTo>
                  <a:pt x="4458568" y="4571993"/>
                </a:lnTo>
                <a:lnTo>
                  <a:pt x="4406323" y="4571993"/>
                </a:lnTo>
                <a:lnTo>
                  <a:pt x="3992985" y="4158641"/>
                </a:lnTo>
                <a:lnTo>
                  <a:pt x="3579645" y="4571992"/>
                </a:lnTo>
                <a:lnTo>
                  <a:pt x="3527403" y="4571992"/>
                </a:lnTo>
                <a:lnTo>
                  <a:pt x="3966864" y="4132520"/>
                </a:lnTo>
                <a:lnTo>
                  <a:pt x="3496388" y="3662034"/>
                </a:lnTo>
                <a:lnTo>
                  <a:pt x="3438920" y="3662034"/>
                </a:lnTo>
                <a:lnTo>
                  <a:pt x="2968432" y="4132519"/>
                </a:lnTo>
                <a:lnTo>
                  <a:pt x="3407908" y="4571992"/>
                </a:lnTo>
                <a:lnTo>
                  <a:pt x="3355663" y="4571992"/>
                </a:lnTo>
                <a:lnTo>
                  <a:pt x="2942311" y="4158641"/>
                </a:lnTo>
                <a:lnTo>
                  <a:pt x="2528961" y="4571991"/>
                </a:lnTo>
                <a:lnTo>
                  <a:pt x="2476717" y="4571991"/>
                </a:lnTo>
                <a:lnTo>
                  <a:pt x="2916189" y="4132519"/>
                </a:lnTo>
                <a:lnTo>
                  <a:pt x="2445706" y="3662034"/>
                </a:lnTo>
                <a:lnTo>
                  <a:pt x="2388237" y="3662034"/>
                </a:lnTo>
                <a:lnTo>
                  <a:pt x="1917745" y="4132520"/>
                </a:lnTo>
                <a:lnTo>
                  <a:pt x="2357225" y="4571992"/>
                </a:lnTo>
                <a:lnTo>
                  <a:pt x="2304981" y="4571993"/>
                </a:lnTo>
                <a:lnTo>
                  <a:pt x="1891623" y="4158642"/>
                </a:lnTo>
                <a:lnTo>
                  <a:pt x="1478275" y="4571991"/>
                </a:lnTo>
                <a:lnTo>
                  <a:pt x="1426031" y="4571991"/>
                </a:lnTo>
                <a:lnTo>
                  <a:pt x="1865501" y="4132520"/>
                </a:lnTo>
                <a:lnTo>
                  <a:pt x="1395017" y="3662034"/>
                </a:lnTo>
                <a:lnTo>
                  <a:pt x="1337551" y="3662034"/>
                </a:lnTo>
                <a:lnTo>
                  <a:pt x="867066" y="4132521"/>
                </a:lnTo>
                <a:lnTo>
                  <a:pt x="1306536" y="4571992"/>
                </a:lnTo>
                <a:lnTo>
                  <a:pt x="1254292" y="4571992"/>
                </a:lnTo>
                <a:lnTo>
                  <a:pt x="840944" y="4158643"/>
                </a:lnTo>
                <a:lnTo>
                  <a:pt x="427595" y="4571993"/>
                </a:lnTo>
                <a:lnTo>
                  <a:pt x="375351" y="4571993"/>
                </a:lnTo>
                <a:lnTo>
                  <a:pt x="814822" y="4132521"/>
                </a:lnTo>
                <a:lnTo>
                  <a:pt x="344336" y="3662034"/>
                </a:lnTo>
                <a:lnTo>
                  <a:pt x="286870" y="3662034"/>
                </a:lnTo>
                <a:lnTo>
                  <a:pt x="5" y="3948900"/>
                </a:lnTo>
                <a:lnTo>
                  <a:pt x="5" y="3896656"/>
                </a:lnTo>
                <a:lnTo>
                  <a:pt x="258369" y="3638291"/>
                </a:lnTo>
                <a:lnTo>
                  <a:pt x="258369" y="3576066"/>
                </a:lnTo>
                <a:lnTo>
                  <a:pt x="1" y="3317698"/>
                </a:lnTo>
                <a:lnTo>
                  <a:pt x="1" y="3265454"/>
                </a:lnTo>
                <a:lnTo>
                  <a:pt x="285756" y="3551209"/>
                </a:lnTo>
                <a:lnTo>
                  <a:pt x="345451" y="3551209"/>
                </a:lnTo>
                <a:lnTo>
                  <a:pt x="814822" y="3081838"/>
                </a:lnTo>
                <a:lnTo>
                  <a:pt x="343880" y="2610895"/>
                </a:lnTo>
                <a:lnTo>
                  <a:pt x="287328" y="2610895"/>
                </a:lnTo>
                <a:lnTo>
                  <a:pt x="6" y="2898217"/>
                </a:lnTo>
                <a:lnTo>
                  <a:pt x="6" y="2845973"/>
                </a:lnTo>
                <a:lnTo>
                  <a:pt x="258373" y="2587605"/>
                </a:lnTo>
                <a:lnTo>
                  <a:pt x="258373" y="2525388"/>
                </a:lnTo>
                <a:lnTo>
                  <a:pt x="1" y="2267015"/>
                </a:lnTo>
                <a:lnTo>
                  <a:pt x="0" y="2214770"/>
                </a:lnTo>
                <a:lnTo>
                  <a:pt x="285299" y="2500070"/>
                </a:lnTo>
                <a:lnTo>
                  <a:pt x="345909" y="2500070"/>
                </a:lnTo>
                <a:lnTo>
                  <a:pt x="814822" y="2031167"/>
                </a:lnTo>
                <a:lnTo>
                  <a:pt x="341616" y="1557959"/>
                </a:lnTo>
                <a:lnTo>
                  <a:pt x="289593" y="1557959"/>
                </a:lnTo>
                <a:lnTo>
                  <a:pt x="4" y="1847551"/>
                </a:lnTo>
                <a:lnTo>
                  <a:pt x="4" y="1795307"/>
                </a:lnTo>
                <a:lnTo>
                  <a:pt x="258377" y="1536932"/>
                </a:lnTo>
                <a:lnTo>
                  <a:pt x="258377" y="1474721"/>
                </a:lnTo>
                <a:lnTo>
                  <a:pt x="2" y="1216345"/>
                </a:lnTo>
                <a:lnTo>
                  <a:pt x="2" y="1164102"/>
                </a:lnTo>
                <a:lnTo>
                  <a:pt x="283034" y="1447135"/>
                </a:lnTo>
                <a:lnTo>
                  <a:pt x="348175" y="1447135"/>
                </a:lnTo>
                <a:lnTo>
                  <a:pt x="814821" y="980486"/>
                </a:lnTo>
                <a:lnTo>
                  <a:pt x="344401" y="510062"/>
                </a:lnTo>
                <a:lnTo>
                  <a:pt x="286805" y="510062"/>
                </a:lnTo>
                <a:lnTo>
                  <a:pt x="5" y="796868"/>
                </a:lnTo>
                <a:lnTo>
                  <a:pt x="5" y="744628"/>
                </a:lnTo>
                <a:lnTo>
                  <a:pt x="258382" y="486242"/>
                </a:lnTo>
                <a:lnTo>
                  <a:pt x="258382" y="424043"/>
                </a:lnTo>
                <a:lnTo>
                  <a:pt x="3" y="165664"/>
                </a:lnTo>
                <a:lnTo>
                  <a:pt x="3" y="113420"/>
                </a:lnTo>
                <a:lnTo>
                  <a:pt x="285820" y="399237"/>
                </a:lnTo>
                <a:lnTo>
                  <a:pt x="345386" y="399237"/>
                </a:lnTo>
                <a:lnTo>
                  <a:pt x="744622" y="2"/>
                </a:lnTo>
                <a:lnTo>
                  <a:pt x="796865" y="2"/>
                </a:lnTo>
                <a:lnTo>
                  <a:pt x="369206" y="427661"/>
                </a:lnTo>
                <a:lnTo>
                  <a:pt x="369206" y="482624"/>
                </a:lnTo>
                <a:lnTo>
                  <a:pt x="840943" y="954364"/>
                </a:lnTo>
                <a:lnTo>
                  <a:pt x="1309187" y="486116"/>
                </a:lnTo>
                <a:lnTo>
                  <a:pt x="1309187" y="424169"/>
                </a:lnTo>
                <a:lnTo>
                  <a:pt x="885019" y="0"/>
                </a:lnTo>
                <a:lnTo>
                  <a:pt x="937262" y="0"/>
                </a:lnTo>
                <a:lnTo>
                  <a:pt x="1336499" y="399237"/>
                </a:lnTo>
                <a:lnTo>
                  <a:pt x="1396066" y="399237"/>
                </a:lnTo>
                <a:lnTo>
                  <a:pt x="1795300" y="3"/>
                </a:lnTo>
                <a:lnTo>
                  <a:pt x="1847544" y="3"/>
                </a:lnTo>
                <a:lnTo>
                  <a:pt x="1420012" y="427535"/>
                </a:lnTo>
                <a:lnTo>
                  <a:pt x="1420012" y="482750"/>
                </a:lnTo>
                <a:lnTo>
                  <a:pt x="1891623" y="954365"/>
                </a:lnTo>
                <a:lnTo>
                  <a:pt x="2360001" y="485992"/>
                </a:lnTo>
                <a:lnTo>
                  <a:pt x="2360001" y="424295"/>
                </a:lnTo>
                <a:lnTo>
                  <a:pt x="1935698" y="0"/>
                </a:lnTo>
                <a:lnTo>
                  <a:pt x="1987943" y="0"/>
                </a:lnTo>
                <a:lnTo>
                  <a:pt x="2387187" y="399237"/>
                </a:lnTo>
                <a:lnTo>
                  <a:pt x="2446755" y="399237"/>
                </a:lnTo>
                <a:lnTo>
                  <a:pt x="2845991" y="2"/>
                </a:lnTo>
                <a:lnTo>
                  <a:pt x="2898236" y="2"/>
                </a:lnTo>
                <a:lnTo>
                  <a:pt x="2470825" y="427411"/>
                </a:lnTo>
                <a:lnTo>
                  <a:pt x="2470825" y="482875"/>
                </a:lnTo>
                <a:lnTo>
                  <a:pt x="2942310" y="954365"/>
                </a:lnTo>
                <a:lnTo>
                  <a:pt x="3410809" y="485866"/>
                </a:lnTo>
                <a:lnTo>
                  <a:pt x="3410809" y="424419"/>
                </a:lnTo>
                <a:lnTo>
                  <a:pt x="2986386" y="0"/>
                </a:lnTo>
                <a:lnTo>
                  <a:pt x="3038626" y="0"/>
                </a:lnTo>
                <a:lnTo>
                  <a:pt x="3437870" y="399237"/>
                </a:lnTo>
                <a:lnTo>
                  <a:pt x="3497441" y="399237"/>
                </a:lnTo>
                <a:lnTo>
                  <a:pt x="3896667" y="2"/>
                </a:lnTo>
                <a:lnTo>
                  <a:pt x="3948913" y="2"/>
                </a:lnTo>
                <a:lnTo>
                  <a:pt x="3521637" y="427285"/>
                </a:lnTo>
                <a:lnTo>
                  <a:pt x="3521637" y="483001"/>
                </a:lnTo>
                <a:lnTo>
                  <a:pt x="3992987" y="954364"/>
                </a:lnTo>
                <a:lnTo>
                  <a:pt x="4461599" y="485738"/>
                </a:lnTo>
                <a:lnTo>
                  <a:pt x="4461599" y="424543"/>
                </a:lnTo>
                <a:lnTo>
                  <a:pt x="4037068" y="1"/>
                </a:lnTo>
                <a:lnTo>
                  <a:pt x="4089312" y="1"/>
                </a:lnTo>
                <a:lnTo>
                  <a:pt x="4488534" y="399237"/>
                </a:lnTo>
                <a:lnTo>
                  <a:pt x="4548100" y="399237"/>
                </a:lnTo>
                <a:lnTo>
                  <a:pt x="4947332" y="4"/>
                </a:lnTo>
                <a:lnTo>
                  <a:pt x="4999581" y="4"/>
                </a:lnTo>
                <a:lnTo>
                  <a:pt x="4572422" y="427156"/>
                </a:lnTo>
                <a:lnTo>
                  <a:pt x="4572422" y="483126"/>
                </a:lnTo>
                <a:lnTo>
                  <a:pt x="5043667" y="954362"/>
                </a:lnTo>
                <a:lnTo>
                  <a:pt x="5512409" y="485609"/>
                </a:lnTo>
                <a:lnTo>
                  <a:pt x="5512409" y="424674"/>
                </a:lnTo>
                <a:lnTo>
                  <a:pt x="5087742" y="1"/>
                </a:lnTo>
                <a:lnTo>
                  <a:pt x="5139977" y="1"/>
                </a:lnTo>
                <a:lnTo>
                  <a:pt x="5539215" y="399237"/>
                </a:lnTo>
                <a:lnTo>
                  <a:pt x="5598781" y="399237"/>
                </a:lnTo>
                <a:lnTo>
                  <a:pt x="5998007" y="2"/>
                </a:lnTo>
                <a:lnTo>
                  <a:pt x="6050249" y="2"/>
                </a:lnTo>
                <a:lnTo>
                  <a:pt x="5623232" y="427030"/>
                </a:lnTo>
                <a:lnTo>
                  <a:pt x="5623232" y="483255"/>
                </a:lnTo>
                <a:lnTo>
                  <a:pt x="6094326" y="954363"/>
                </a:lnTo>
                <a:lnTo>
                  <a:pt x="6563205" y="485481"/>
                </a:lnTo>
                <a:lnTo>
                  <a:pt x="6563205" y="42479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7/23/2024</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‹Nº›</a:t>
            </a:fld>
            <a:endParaRPr lang="en-US">
              <a:solidFill>
                <a:prstClr val="black">
                  <a:lumMod val="95000"/>
                  <a:lumOff val="5000"/>
                </a:prstClr>
              </a:solidFill>
            </a:endParaRPr>
          </a:p>
        </p:txBody>
      </p:sp>
      <p:cxnSp>
        <p:nvCxnSpPr>
          <p:cNvPr id="8" name="Straight Connector 7"/>
          <p:cNvCxnSpPr/>
          <p:nvPr/>
        </p:nvCxnSpPr>
        <p:spPr>
          <a:xfrm flipV="1">
            <a:off x="8386842" y="5264106"/>
            <a:ext cx="0" cy="91440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425175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1024128" y="2286000"/>
            <a:ext cx="4754880" cy="4023360"/>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7/23/2024</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‹Nº›</a:t>
            </a:fld>
            <a:endParaRPr lang="en-US">
              <a:solidFill>
                <a:prstClr val="black">
                  <a:lumMod val="95000"/>
                  <a:lumOff val="5000"/>
                </a:prstClr>
              </a:solidFill>
            </a:endParaRPr>
          </a:p>
        </p:txBody>
      </p:sp>
    </p:spTree>
    <p:extLst>
      <p:ext uri="{BB962C8B-B14F-4D97-AF65-F5344CB8AC3E}">
        <p14:creationId xmlns:p14="http://schemas.microsoft.com/office/powerpoint/2010/main" val="26153178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10" name="Title 9"/>
          <p:cNvSpPr>
            <a:spLocks noGrp="1"/>
          </p:cNvSpPr>
          <p:nvPr>
            <p:ph type="title"/>
          </p:nvPr>
        </p:nvSpPr>
        <p:spPr>
          <a:xfrm>
            <a:off x="1024128" y="585216"/>
            <a:ext cx="9720072" cy="1499616"/>
          </a:xfrm>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1024128" y="2967788"/>
            <a:ext cx="4754880" cy="3341572"/>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5989320"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s-ES"/>
              <a:t>Haga clic para modificar los estilos de texto del patrón</a:t>
            </a:r>
          </a:p>
        </p:txBody>
      </p:sp>
      <p:sp>
        <p:nvSpPr>
          <p:cNvPr id="6" name="Content Placeholder 5"/>
          <p:cNvSpPr>
            <a:spLocks noGrp="1"/>
          </p:cNvSpPr>
          <p:nvPr>
            <p:ph sz="quarter" idx="4"/>
          </p:nvPr>
        </p:nvSpPr>
        <p:spPr>
          <a:xfrm>
            <a:off x="5989320" y="2967788"/>
            <a:ext cx="4754880" cy="3341572"/>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7/23/2024</a:t>
            </a:fld>
            <a:endParaRPr lang="en-US">
              <a:solidFill>
                <a:prstClr val="black">
                  <a:lumMod val="95000"/>
                  <a:lumOff val="5000"/>
                </a:prstClr>
              </a:solidFill>
            </a:endParaRPr>
          </a:p>
        </p:txBody>
      </p:sp>
      <p:sp>
        <p:nvSpPr>
          <p:cNvPr id="8" name="Footer Placeholder 7"/>
          <p:cNvSpPr>
            <a:spLocks noGrp="1"/>
          </p:cNvSpPr>
          <p:nvPr>
            <p:ph type="ftr" sz="quarter" idx="11"/>
          </p:nvPr>
        </p:nvSpPr>
        <p:spPr/>
        <p:txBody>
          <a:bodyPr/>
          <a:lstStyle/>
          <a:p>
            <a:endParaRPr lang="en-US">
              <a:solidFill>
                <a:prstClr val="black">
                  <a:lumMod val="95000"/>
                  <a:lumOff val="5000"/>
                </a:prstClr>
              </a:solidFill>
            </a:endParaRPr>
          </a:p>
        </p:txBody>
      </p:sp>
      <p:sp>
        <p:nvSpPr>
          <p:cNvPr id="9" name="Slide Number Placeholder 8"/>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‹Nº›</a:t>
            </a:fld>
            <a:endParaRPr lang="en-US">
              <a:solidFill>
                <a:prstClr val="black">
                  <a:lumMod val="95000"/>
                  <a:lumOff val="5000"/>
                </a:prstClr>
              </a:solidFill>
            </a:endParaRPr>
          </a:p>
        </p:txBody>
      </p:sp>
    </p:spTree>
    <p:extLst>
      <p:ext uri="{BB962C8B-B14F-4D97-AF65-F5344CB8AC3E}">
        <p14:creationId xmlns:p14="http://schemas.microsoft.com/office/powerpoint/2010/main" val="15756835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7/23/2024</a:t>
            </a:fld>
            <a:endParaRPr lang="en-US">
              <a:solidFill>
                <a:prstClr val="black">
                  <a:lumMod val="95000"/>
                  <a:lumOff val="5000"/>
                </a:prstClr>
              </a:solidFill>
            </a:endParaRPr>
          </a:p>
        </p:txBody>
      </p:sp>
      <p:sp>
        <p:nvSpPr>
          <p:cNvPr id="4" name="Footer Placeholder 3"/>
          <p:cNvSpPr>
            <a:spLocks noGrp="1"/>
          </p:cNvSpPr>
          <p:nvPr>
            <p:ph type="ftr" sz="quarter" idx="11"/>
          </p:nvPr>
        </p:nvSpPr>
        <p:spPr/>
        <p:txBody>
          <a:bodyPr/>
          <a:lstStyle/>
          <a:p>
            <a:endParaRPr lang="en-US">
              <a:solidFill>
                <a:prstClr val="black">
                  <a:lumMod val="95000"/>
                  <a:lumOff val="5000"/>
                </a:prstClr>
              </a:solidFill>
            </a:endParaRPr>
          </a:p>
        </p:txBody>
      </p:sp>
      <p:sp>
        <p:nvSpPr>
          <p:cNvPr id="5" name="Slide Number Placeholder 4"/>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‹Nº›</a:t>
            </a:fld>
            <a:endParaRPr lang="en-US">
              <a:solidFill>
                <a:prstClr val="black">
                  <a:lumMod val="95000"/>
                  <a:lumOff val="5000"/>
                </a:prstClr>
              </a:solidFill>
            </a:endParaRPr>
          </a:p>
        </p:txBody>
      </p:sp>
    </p:spTree>
    <p:extLst>
      <p:ext uri="{BB962C8B-B14F-4D97-AF65-F5344CB8AC3E}">
        <p14:creationId xmlns:p14="http://schemas.microsoft.com/office/powerpoint/2010/main" val="19124445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7/23/2024</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‹Nº›</a:t>
            </a:fld>
            <a:endParaRPr lang="en-US">
              <a:solidFill>
                <a:prstClr val="black">
                  <a:lumMod val="95000"/>
                  <a:lumOff val="5000"/>
                </a:prstClr>
              </a:solidFill>
            </a:endParaRPr>
          </a:p>
        </p:txBody>
      </p:sp>
    </p:spTree>
    <p:extLst>
      <p:ext uri="{BB962C8B-B14F-4D97-AF65-F5344CB8AC3E}">
        <p14:creationId xmlns:p14="http://schemas.microsoft.com/office/powerpoint/2010/main" val="19869377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s-ES"/>
              <a:t>Haga clic para modificar el estilo de título del patrón</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7/23/2024</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‹Nº›</a:t>
            </a:fld>
            <a:endParaRPr lang="en-US">
              <a:solidFill>
                <a:prstClr val="black">
                  <a:lumMod val="95000"/>
                  <a:lumOff val="5000"/>
                </a:prstClr>
              </a:solidFill>
            </a:endParaRPr>
          </a:p>
        </p:txBody>
      </p:sp>
    </p:spTree>
    <p:extLst>
      <p:ext uri="{BB962C8B-B14F-4D97-AF65-F5344CB8AC3E}">
        <p14:creationId xmlns:p14="http://schemas.microsoft.com/office/powerpoint/2010/main" val="4078411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7/23/2024</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‹Nº›</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046218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024128" y="2286000"/>
            <a:ext cx="9720071" cy="4023360"/>
          </a:xfrm>
          <a:prstGeom prst="rect">
            <a:avLst/>
          </a:prstGeom>
        </p:spPr>
        <p:txBody>
          <a:bodyPr vert="horz" lIns="45720" tIns="45720" rIns="4572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1024128" y="6470704"/>
            <a:ext cx="2154142"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F50D20D1-FB23-684F-9AB5-129D6BD98B56}" type="datetimeFigureOut">
              <a:rPr lang="en-US" smtClean="0">
                <a:solidFill>
                  <a:prstClr val="black">
                    <a:lumMod val="95000"/>
                    <a:lumOff val="5000"/>
                  </a:prstClr>
                </a:solidFill>
              </a:rPr>
              <a:pPr/>
              <a:t>7/23/2024</a:t>
            </a:fld>
            <a:endParaRPr lang="en-US">
              <a:solidFill>
                <a:prstClr val="black">
                  <a:lumMod val="95000"/>
                  <a:lumOff val="5000"/>
                </a:prstClr>
              </a:solidFill>
            </a:endParaRPr>
          </a:p>
        </p:txBody>
      </p:sp>
      <p:sp>
        <p:nvSpPr>
          <p:cNvPr id="5" name="Footer Placeholder 4"/>
          <p:cNvSpPr>
            <a:spLocks noGrp="1"/>
          </p:cNvSpPr>
          <p:nvPr>
            <p:ph type="ftr" sz="quarter" idx="3"/>
          </p:nvPr>
        </p:nvSpPr>
        <p:spPr>
          <a:xfrm>
            <a:off x="4842932" y="6470704"/>
            <a:ext cx="5901458"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solidFill>
                <a:prstClr val="black">
                  <a:lumMod val="95000"/>
                  <a:lumOff val="5000"/>
                </a:prstClr>
              </a:solidFill>
            </a:endParaRPr>
          </a:p>
        </p:txBody>
      </p:sp>
      <p:sp>
        <p:nvSpPr>
          <p:cNvPr id="6" name="Slide Number Placeholder 5"/>
          <p:cNvSpPr>
            <a:spLocks noGrp="1"/>
          </p:cNvSpPr>
          <p:nvPr>
            <p:ph type="sldNum" sz="quarter" idx="4"/>
          </p:nvPr>
        </p:nvSpPr>
        <p:spPr>
          <a:xfrm>
            <a:off x="10837334" y="6470704"/>
            <a:ext cx="973666"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E7EBC154-6848-214C-B925-399887F0DE31}" type="slidenum">
              <a:rPr lang="en-US" smtClean="0">
                <a:solidFill>
                  <a:prstClr val="black">
                    <a:lumMod val="95000"/>
                    <a:lumOff val="5000"/>
                  </a:prstClr>
                </a:solidFill>
              </a:rPr>
              <a:pPr/>
              <a:t>‹Nº›</a:t>
            </a:fld>
            <a:endParaRPr lang="en-US">
              <a:solidFill>
                <a:prstClr val="black">
                  <a:lumMod val="95000"/>
                  <a:lumOff val="5000"/>
                </a:prstClr>
              </a:solidFill>
            </a:endParaRPr>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01399159"/>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73" r:id="rId13"/>
  </p:sldLayoutIdLst>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10.jp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16.tiff"/></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s://posit.co/download/rstudio-desktop/" TargetMode="Externa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hyperlink" Target="https://es.wikipedia.org/wiki/Computaci%C3%B3n_cient%C3%ADfica" TargetMode="External"/><Relationship Id="rId7" Type="http://schemas.openxmlformats.org/officeDocument/2006/relationships/hyperlink" Target="https://es.wikipedia.org/wiki/Ciencia_de_datos" TargetMode="External"/><Relationship Id="rId2" Type="http://schemas.openxmlformats.org/officeDocument/2006/relationships/hyperlink" Target="https://es.wikipedia.org/wiki/Estad%C3%ADstica" TargetMode="External"/><Relationship Id="rId1" Type="http://schemas.openxmlformats.org/officeDocument/2006/relationships/slideLayout" Target="../slideLayouts/slideLayout2.xml"/><Relationship Id="rId6" Type="http://schemas.openxmlformats.org/officeDocument/2006/relationships/hyperlink" Target="https://es.wikipedia.org/wiki/Flujo_de_trabajo" TargetMode="External"/><Relationship Id="rId5" Type="http://schemas.openxmlformats.org/officeDocument/2006/relationships/hyperlink" Target="https://es.wikipedia.org/wiki/Algoritmo" TargetMode="External"/><Relationship Id="rId4" Type="http://schemas.openxmlformats.org/officeDocument/2006/relationships/hyperlink" Target="https://es.wikipedia.org/wiki/M%C3%A9todo_cient%C3%ADfico" TargetMode="Externa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8" Type="http://schemas.openxmlformats.org/officeDocument/2006/relationships/hyperlink" Target="https://es.wikipedia.org/wiki/Java_(lenguaje_de_programaci%C3%B3n)" TargetMode="External"/><Relationship Id="rId3" Type="http://schemas.openxmlformats.org/officeDocument/2006/relationships/hyperlink" Target="https://es.wikipedia.org/wiki/Lenguaje_de_programaci%C3%B3n" TargetMode="External"/><Relationship Id="rId7" Type="http://schemas.openxmlformats.org/officeDocument/2006/relationships/hyperlink" Target="https://es.wikipedia.org/wiki/C%2B%2B" TargetMode="External"/><Relationship Id="rId12" Type="http://schemas.openxmlformats.org/officeDocument/2006/relationships/hyperlink" Target="https://es.wikipedia.org/wiki/Programaci%C3%B3n" TargetMode="External"/><Relationship Id="rId2" Type="http://schemas.openxmlformats.org/officeDocument/2006/relationships/hyperlink" Target="https://es.wikipedia.org/wiki/Conjunto_de_instrucciones" TargetMode="External"/><Relationship Id="rId1" Type="http://schemas.openxmlformats.org/officeDocument/2006/relationships/slideLayout" Target="../slideLayouts/slideLayout2.xml"/><Relationship Id="rId6" Type="http://schemas.openxmlformats.org/officeDocument/2006/relationships/hyperlink" Target="https://es.wikipedia.org/wiki/Videojuegos" TargetMode="External"/><Relationship Id="rId11" Type="http://schemas.openxmlformats.org/officeDocument/2006/relationships/hyperlink" Target="https://es.wikipedia.org/wiki/Microprocesador" TargetMode="External"/><Relationship Id="rId5" Type="http://schemas.openxmlformats.org/officeDocument/2006/relationships/hyperlink" Target="https://es.wikipedia.org/wiki/Inform%C3%A1tica" TargetMode="External"/><Relationship Id="rId10" Type="http://schemas.openxmlformats.org/officeDocument/2006/relationships/hyperlink" Target="https://es.wikipedia.org/wiki/Lenguaje_de_m%C3%A1quina" TargetMode="External"/><Relationship Id="rId4" Type="http://schemas.openxmlformats.org/officeDocument/2006/relationships/hyperlink" Target="https://es.wikipedia.org/wiki/Software" TargetMode="External"/><Relationship Id="rId9" Type="http://schemas.openxmlformats.org/officeDocument/2006/relationships/hyperlink" Target="https://es.wikipedia.org/wiki/Python" TargetMode="Externa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12" Type="http://schemas.openxmlformats.org/officeDocument/2006/relationships/image" Target="../media/image35.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29.png"/><Relationship Id="rId11" Type="http://schemas.openxmlformats.org/officeDocument/2006/relationships/image" Target="../media/image34.png"/><Relationship Id="rId5" Type="http://schemas.openxmlformats.org/officeDocument/2006/relationships/image" Target="../media/image28.png"/><Relationship Id="rId10" Type="http://schemas.openxmlformats.org/officeDocument/2006/relationships/image" Target="../media/image33.png"/><Relationship Id="rId4" Type="http://schemas.openxmlformats.org/officeDocument/2006/relationships/image" Target="../media/image27.png"/><Relationship Id="rId9" Type="http://schemas.openxmlformats.org/officeDocument/2006/relationships/image" Target="../media/image32.png"/></Relationships>
</file>

<file path=ppt/slides/_rels/slide33.xml.rels><?xml version="1.0" encoding="UTF-8" standalone="yes"?>
<Relationships xmlns="http://schemas.openxmlformats.org/package/2006/relationships"><Relationship Id="rId3" Type="http://schemas.openxmlformats.org/officeDocument/2006/relationships/image" Target="../media/image36.tiff"/><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openxmlformats.org/officeDocument/2006/relationships/image" Target="../media/image39.png"/><Relationship Id="rId4" Type="http://schemas.openxmlformats.org/officeDocument/2006/relationships/image" Target="../media/image38.png"/></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7.xml"/><Relationship Id="rId5" Type="http://schemas.openxmlformats.org/officeDocument/2006/relationships/image" Target="../media/image41.png"/><Relationship Id="rId4" Type="http://schemas.openxmlformats.org/officeDocument/2006/relationships/image" Target="../media/image40.png"/></Relationships>
</file>

<file path=ppt/slides/_rels/slide4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9.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8" Type="http://schemas.openxmlformats.org/officeDocument/2006/relationships/image" Target="../media/image50.tiff"/><Relationship Id="rId3" Type="http://schemas.openxmlformats.org/officeDocument/2006/relationships/image" Target="../media/image24.jpg"/><Relationship Id="rId7" Type="http://schemas.openxmlformats.org/officeDocument/2006/relationships/image" Target="../media/image49.tiff"/><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image" Target="../media/image48.tiff"/><Relationship Id="rId5" Type="http://schemas.openxmlformats.org/officeDocument/2006/relationships/image" Target="../media/image47.tiff"/><Relationship Id="rId4" Type="http://schemas.openxmlformats.org/officeDocument/2006/relationships/image" Target="../media/image46.tiff"/></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24560" y="4960137"/>
            <a:ext cx="7335520" cy="1463040"/>
          </a:xfrm>
        </p:spPr>
        <p:txBody>
          <a:bodyPr>
            <a:normAutofit/>
          </a:bodyPr>
          <a:lstStyle/>
          <a:p>
            <a:r>
              <a:rPr lang="en-US" sz="4400" b="1" dirty="0"/>
              <a:t>Introducci</a:t>
            </a:r>
            <a:r>
              <a:rPr lang="es-CL" sz="4400" b="1" dirty="0" err="1"/>
              <a:t>ó</a:t>
            </a:r>
            <a:r>
              <a:rPr lang="en-US" sz="4400" b="1" dirty="0"/>
              <a:t>n a R y RStudio</a:t>
            </a:r>
          </a:p>
        </p:txBody>
      </p:sp>
      <p:sp>
        <p:nvSpPr>
          <p:cNvPr id="3" name="Subtitle 2"/>
          <p:cNvSpPr>
            <a:spLocks noGrp="1"/>
          </p:cNvSpPr>
          <p:nvPr>
            <p:ph type="subTitle" idx="1"/>
          </p:nvPr>
        </p:nvSpPr>
        <p:spPr>
          <a:xfrm>
            <a:off x="8535276" y="6297201"/>
            <a:ext cx="4277360" cy="428876"/>
          </a:xfrm>
        </p:spPr>
        <p:txBody>
          <a:bodyPr>
            <a:normAutofit fontScale="85000" lnSpcReduction="20000"/>
          </a:bodyPr>
          <a:lstStyle/>
          <a:p>
            <a:r>
              <a:rPr lang="es-CL" sz="1400" dirty="0"/>
              <a:t>* Modificada de Joseph Rudolf. R/Medicine. 2022</a:t>
            </a:r>
          </a:p>
          <a:p>
            <a:r>
              <a:rPr lang="es-CL" sz="1400" dirty="0"/>
              <a:t>* Con adiciones de https://www.r4epi.com</a:t>
            </a:r>
          </a:p>
        </p:txBody>
      </p:sp>
      <p:sp>
        <p:nvSpPr>
          <p:cNvPr id="4" name="Subtitle 2">
            <a:extLst>
              <a:ext uri="{FF2B5EF4-FFF2-40B4-BE49-F238E27FC236}">
                <a16:creationId xmlns:a16="http://schemas.microsoft.com/office/drawing/2014/main" id="{C9E3C4CD-DD80-4066-F337-E92BE5994EB3}"/>
              </a:ext>
            </a:extLst>
          </p:cNvPr>
          <p:cNvSpPr txBox="1">
            <a:spLocks/>
          </p:cNvSpPr>
          <p:nvPr/>
        </p:nvSpPr>
        <p:spPr>
          <a:xfrm>
            <a:off x="8535276" y="5122805"/>
            <a:ext cx="3513608" cy="1137705"/>
          </a:xfrm>
          <a:prstGeom prst="rect">
            <a:avLst/>
          </a:prstGeom>
        </p:spPr>
        <p:txBody>
          <a:bodyPr vert="horz" lIns="91440" tIns="45720" rIns="91440" bIns="45720" rtlCol="0" anchor="ctr">
            <a:normAutofit/>
          </a:bodyPr>
          <a:lstStyle>
            <a:lvl1pPr marL="0" indent="0" algn="l" defTabSz="914400" rtl="0" eaLnBrk="1" latinLnBrk="0" hangingPunct="1">
              <a:lnSpc>
                <a:spcPct val="100000"/>
              </a:lnSpc>
              <a:spcBef>
                <a:spcPts val="0"/>
              </a:spcBef>
              <a:spcAft>
                <a:spcPts val="200"/>
              </a:spcAft>
              <a:buClr>
                <a:schemeClr val="accent1"/>
              </a:buClr>
              <a:buSzPct val="100000"/>
              <a:buFont typeface="Tw Cen MT" panose="020B0602020104020603" pitchFamily="34" charset="0"/>
              <a:buNone/>
              <a:defRPr sz="1800" kern="1200">
                <a:solidFill>
                  <a:schemeClr val="tx1">
                    <a:lumMod val="95000"/>
                    <a:lumOff val="5000"/>
                  </a:schemeClr>
                </a:solidFill>
                <a:latin typeface="+mn-lt"/>
                <a:ea typeface="+mn-ea"/>
                <a:cs typeface="+mn-cs"/>
              </a:defRPr>
            </a:lvl1pPr>
            <a:lvl2pPr marL="457200" indent="0" algn="ctr" defTabSz="914400" rtl="0" eaLnBrk="1" latinLnBrk="0" hangingPunct="1">
              <a:lnSpc>
                <a:spcPct val="90000"/>
              </a:lnSpc>
              <a:spcBef>
                <a:spcPts val="200"/>
              </a:spcBef>
              <a:spcAft>
                <a:spcPts val="400"/>
              </a:spcAft>
              <a:buClr>
                <a:schemeClr val="accent1"/>
              </a:buClr>
              <a:buFont typeface="Wingdings 3" pitchFamily="18" charset="2"/>
              <a:buNone/>
              <a:defRPr sz="1800" kern="1200">
                <a:solidFill>
                  <a:schemeClr val="tx1"/>
                </a:solidFill>
                <a:latin typeface="+mn-lt"/>
                <a:ea typeface="+mn-ea"/>
                <a:cs typeface="+mn-cs"/>
              </a:defRPr>
            </a:lvl2pPr>
            <a:lvl3pPr marL="914400" indent="0" algn="ctr" defTabSz="914400" rtl="0" eaLnBrk="1" latinLnBrk="0" hangingPunct="1">
              <a:lnSpc>
                <a:spcPct val="90000"/>
              </a:lnSpc>
              <a:spcBef>
                <a:spcPts val="200"/>
              </a:spcBef>
              <a:spcAft>
                <a:spcPts val="400"/>
              </a:spcAft>
              <a:buClr>
                <a:schemeClr val="accent1"/>
              </a:buClr>
              <a:buFont typeface="Wingdings 3" pitchFamily="18" charset="2"/>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200"/>
              </a:spcBef>
              <a:spcAft>
                <a:spcPts val="400"/>
              </a:spcAft>
              <a:buClr>
                <a:schemeClr val="accent1"/>
              </a:buClr>
              <a:buFont typeface="Wingdings 3" pitchFamily="18" charset="2"/>
              <a:buNone/>
              <a:defRPr sz="1800" kern="1200">
                <a:solidFill>
                  <a:schemeClr val="tx1"/>
                </a:solidFill>
                <a:latin typeface="+mn-lt"/>
                <a:ea typeface="+mn-ea"/>
                <a:cs typeface="+mn-cs"/>
              </a:defRPr>
            </a:lvl4pPr>
            <a:lvl5pPr marL="1828800" indent="0" algn="ctr" defTabSz="914400" rtl="0" eaLnBrk="1" latinLnBrk="0" hangingPunct="1">
              <a:lnSpc>
                <a:spcPct val="90000"/>
              </a:lnSpc>
              <a:spcBef>
                <a:spcPts val="200"/>
              </a:spcBef>
              <a:spcAft>
                <a:spcPts val="400"/>
              </a:spcAft>
              <a:buClr>
                <a:schemeClr val="accent1"/>
              </a:buClr>
              <a:buFont typeface="Wingdings 3" pitchFamily="18" charset="2"/>
              <a:buNone/>
              <a:defRPr sz="1800" kern="1200">
                <a:solidFill>
                  <a:schemeClr val="tx1"/>
                </a:solidFill>
                <a:latin typeface="+mn-lt"/>
                <a:ea typeface="+mn-ea"/>
                <a:cs typeface="+mn-cs"/>
              </a:defRPr>
            </a:lvl5pPr>
            <a:lvl6pPr marL="2286000" indent="0" algn="ctr" defTabSz="914400" rtl="0" eaLnBrk="1" latinLnBrk="0" hangingPunct="1">
              <a:lnSpc>
                <a:spcPct val="90000"/>
              </a:lnSpc>
              <a:spcBef>
                <a:spcPts val="200"/>
              </a:spcBef>
              <a:spcAft>
                <a:spcPts val="400"/>
              </a:spcAft>
              <a:buClr>
                <a:schemeClr val="accent1"/>
              </a:buClr>
              <a:buFont typeface="Wingdings 3" pitchFamily="18" charset="2"/>
              <a:buNone/>
              <a:defRPr sz="1800" kern="1200">
                <a:solidFill>
                  <a:schemeClr val="tx1"/>
                </a:solidFill>
                <a:latin typeface="+mn-lt"/>
                <a:ea typeface="+mn-ea"/>
                <a:cs typeface="+mn-cs"/>
              </a:defRPr>
            </a:lvl6pPr>
            <a:lvl7pPr marL="2743200" indent="0" algn="ctr" defTabSz="914400" rtl="0" eaLnBrk="1" latinLnBrk="0" hangingPunct="1">
              <a:lnSpc>
                <a:spcPct val="90000"/>
              </a:lnSpc>
              <a:spcBef>
                <a:spcPts val="200"/>
              </a:spcBef>
              <a:spcAft>
                <a:spcPts val="400"/>
              </a:spcAft>
              <a:buClr>
                <a:schemeClr val="accent1"/>
              </a:buClr>
              <a:buFont typeface="Wingdings 3" pitchFamily="18" charset="2"/>
              <a:buNone/>
              <a:defRPr sz="1800" kern="1200">
                <a:solidFill>
                  <a:schemeClr val="tx1"/>
                </a:solidFill>
                <a:latin typeface="+mn-lt"/>
                <a:ea typeface="+mn-ea"/>
                <a:cs typeface="+mn-cs"/>
              </a:defRPr>
            </a:lvl7pPr>
            <a:lvl8pPr marL="3200400" indent="0" algn="ctr" defTabSz="914400" rtl="0" eaLnBrk="1" latinLnBrk="0" hangingPunct="1">
              <a:lnSpc>
                <a:spcPct val="90000"/>
              </a:lnSpc>
              <a:spcBef>
                <a:spcPts val="200"/>
              </a:spcBef>
              <a:spcAft>
                <a:spcPts val="400"/>
              </a:spcAft>
              <a:buClr>
                <a:schemeClr val="accent1"/>
              </a:buClr>
              <a:buFont typeface="Wingdings 3" pitchFamily="18" charset="2"/>
              <a:buNone/>
              <a:defRPr sz="1800" kern="1200">
                <a:solidFill>
                  <a:schemeClr val="tx1"/>
                </a:solidFill>
                <a:latin typeface="+mn-lt"/>
                <a:ea typeface="+mn-ea"/>
                <a:cs typeface="+mn-cs"/>
              </a:defRPr>
            </a:lvl8pPr>
            <a:lvl9pPr marL="3657600" indent="0" algn="ctr" defTabSz="914400" rtl="0" eaLnBrk="1" latinLnBrk="0" hangingPunct="1">
              <a:lnSpc>
                <a:spcPct val="90000"/>
              </a:lnSpc>
              <a:spcBef>
                <a:spcPts val="200"/>
              </a:spcBef>
              <a:spcAft>
                <a:spcPts val="400"/>
              </a:spcAft>
              <a:buClr>
                <a:schemeClr val="accent1"/>
              </a:buClr>
              <a:buFont typeface="Wingdings 3" pitchFamily="18" charset="2"/>
              <a:buNone/>
              <a:defRPr sz="1800" kern="1200">
                <a:solidFill>
                  <a:schemeClr val="tx1"/>
                </a:solidFill>
                <a:latin typeface="+mn-lt"/>
                <a:ea typeface="+mn-ea"/>
                <a:cs typeface="+mn-cs"/>
              </a:defRPr>
            </a:lvl9pPr>
          </a:lstStyle>
          <a:p>
            <a:r>
              <a:rPr lang="en-US" dirty="0"/>
              <a:t>Ricardo Ahumada O</a:t>
            </a:r>
          </a:p>
          <a:p>
            <a:r>
              <a:rPr lang="en-US" dirty="0"/>
              <a:t>Unidad de </a:t>
            </a:r>
            <a:r>
              <a:rPr lang="es-CL" dirty="0"/>
              <a:t>Planificación</a:t>
            </a:r>
            <a:r>
              <a:rPr lang="en-US" dirty="0"/>
              <a:t> Sanitaria </a:t>
            </a:r>
          </a:p>
          <a:p>
            <a:r>
              <a:rPr lang="en-US" dirty="0"/>
              <a:t>DGR - SSMS</a:t>
            </a:r>
          </a:p>
        </p:txBody>
      </p:sp>
    </p:spTree>
    <p:extLst>
      <p:ext uri="{BB962C8B-B14F-4D97-AF65-F5344CB8AC3E}">
        <p14:creationId xmlns:p14="http://schemas.microsoft.com/office/powerpoint/2010/main" val="7677470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3673424-2074-AC92-9683-525BCF706794}"/>
              </a:ext>
            </a:extLst>
          </p:cNvPr>
          <p:cNvSpPr>
            <a:spLocks noGrp="1"/>
          </p:cNvSpPr>
          <p:nvPr>
            <p:ph type="title"/>
          </p:nvPr>
        </p:nvSpPr>
        <p:spPr/>
        <p:txBody>
          <a:bodyPr/>
          <a:lstStyle/>
          <a:p>
            <a:r>
              <a:rPr lang="es-CL" dirty="0"/>
              <a:t>¿Qué es R entonces?</a:t>
            </a:r>
          </a:p>
        </p:txBody>
      </p:sp>
      <p:sp>
        <p:nvSpPr>
          <p:cNvPr id="3" name="Marcador de contenido 2">
            <a:extLst>
              <a:ext uri="{FF2B5EF4-FFF2-40B4-BE49-F238E27FC236}">
                <a16:creationId xmlns:a16="http://schemas.microsoft.com/office/drawing/2014/main" id="{0B87D2F5-10F7-07E5-9E00-4DB2AD63D032}"/>
              </a:ext>
            </a:extLst>
          </p:cNvPr>
          <p:cNvSpPr>
            <a:spLocks noGrp="1"/>
          </p:cNvSpPr>
          <p:nvPr>
            <p:ph idx="1"/>
          </p:nvPr>
        </p:nvSpPr>
        <p:spPr>
          <a:xfrm>
            <a:off x="1598135" y="2187677"/>
            <a:ext cx="8995729" cy="3397046"/>
          </a:xfrm>
        </p:spPr>
        <p:txBody>
          <a:bodyPr>
            <a:normAutofit/>
          </a:bodyPr>
          <a:lstStyle/>
          <a:p>
            <a:pPr algn="ctr"/>
            <a:r>
              <a:rPr lang="es-MX" sz="2400" dirty="0"/>
              <a:t>R es un lenguaje de </a:t>
            </a:r>
            <a:r>
              <a:rPr lang="es-MX" sz="2400" b="1" dirty="0"/>
              <a:t>programación estadística </a:t>
            </a:r>
            <a:r>
              <a:rPr lang="es-MX" sz="2400" dirty="0"/>
              <a:t>de </a:t>
            </a:r>
            <a:r>
              <a:rPr lang="es-MX" sz="2400" b="1" dirty="0"/>
              <a:t>código abierto </a:t>
            </a:r>
            <a:r>
              <a:rPr lang="es-MX" sz="2400" dirty="0"/>
              <a:t>que fue creado en la década de 1990 por </a:t>
            </a:r>
            <a:r>
              <a:rPr lang="es-CL" sz="2400" b="1" dirty="0"/>
              <a:t>R</a:t>
            </a:r>
            <a:r>
              <a:rPr lang="es-CL" sz="2400" dirty="0"/>
              <a:t>obert Gentleman y </a:t>
            </a:r>
            <a:r>
              <a:rPr lang="es-CL" sz="2400" b="1" dirty="0"/>
              <a:t>R</a:t>
            </a:r>
            <a:r>
              <a:rPr lang="es-CL" sz="2400" dirty="0"/>
              <a:t>oss </a:t>
            </a:r>
            <a:r>
              <a:rPr lang="es-CL" sz="2400" dirty="0" err="1"/>
              <a:t>Ihaka</a:t>
            </a:r>
            <a:r>
              <a:rPr lang="es-CL" sz="2400" dirty="0"/>
              <a:t> </a:t>
            </a:r>
            <a:r>
              <a:rPr lang="es-MX" sz="2400" dirty="0"/>
              <a:t>específicamente para el </a:t>
            </a:r>
            <a:r>
              <a:rPr lang="es-MX" sz="2400" b="1" dirty="0"/>
              <a:t>análisis de datos. </a:t>
            </a:r>
          </a:p>
          <a:p>
            <a:pPr algn="ctr"/>
            <a:r>
              <a:rPr lang="es-MX" sz="2400" dirty="0"/>
              <a:t>“R es como una manera fácil de pedirle a tu computadora que haga matemáticas y estadística por ti”</a:t>
            </a:r>
            <a:endParaRPr lang="es-CL" sz="2400" dirty="0"/>
          </a:p>
        </p:txBody>
      </p:sp>
    </p:spTree>
    <p:extLst>
      <p:ext uri="{BB962C8B-B14F-4D97-AF65-F5344CB8AC3E}">
        <p14:creationId xmlns:p14="http://schemas.microsoft.com/office/powerpoint/2010/main" val="10296531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grpSp>
        <p:nvGrpSpPr>
          <p:cNvPr id="2" name="Group 1">
            <a:extLst>
              <a:ext uri="{FF2B5EF4-FFF2-40B4-BE49-F238E27FC236}">
                <a16:creationId xmlns:a16="http://schemas.microsoft.com/office/drawing/2014/main" id="{EF4A823E-10FB-0A4C-B546-733E23BAD681}"/>
              </a:ext>
            </a:extLst>
          </p:cNvPr>
          <p:cNvGrpSpPr/>
          <p:nvPr/>
        </p:nvGrpSpPr>
        <p:grpSpPr>
          <a:xfrm>
            <a:off x="873760" y="994682"/>
            <a:ext cx="4897775" cy="3243167"/>
            <a:chOff x="-1103573" y="1558917"/>
            <a:chExt cx="5614210" cy="3243167"/>
          </a:xfrm>
        </p:grpSpPr>
        <p:pic>
          <p:nvPicPr>
            <p:cNvPr id="245" name="Google Shape;245;p37"/>
            <p:cNvPicPr preferRelativeResize="0"/>
            <p:nvPr/>
          </p:nvPicPr>
          <p:blipFill>
            <a:blip r:embed="rId3">
              <a:alphaModFix/>
            </a:blip>
            <a:stretch>
              <a:fillRect/>
            </a:stretch>
          </p:blipFill>
          <p:spPr>
            <a:xfrm>
              <a:off x="256808" y="1558917"/>
              <a:ext cx="2173640" cy="1684288"/>
            </a:xfrm>
            <a:prstGeom prst="rect">
              <a:avLst/>
            </a:prstGeom>
            <a:noFill/>
            <a:ln>
              <a:noFill/>
            </a:ln>
          </p:spPr>
        </p:pic>
        <p:sp>
          <p:nvSpPr>
            <p:cNvPr id="247" name="Google Shape;247;p37"/>
            <p:cNvSpPr txBox="1"/>
            <p:nvPr/>
          </p:nvSpPr>
          <p:spPr>
            <a:xfrm>
              <a:off x="-1103573" y="3487164"/>
              <a:ext cx="5614210" cy="1314920"/>
            </a:xfrm>
            <a:prstGeom prst="rect">
              <a:avLst/>
            </a:prstGeom>
            <a:noFill/>
            <a:ln>
              <a:noFill/>
            </a:ln>
          </p:spPr>
          <p:txBody>
            <a:bodyPr spcFirstLastPara="1" wrap="square" lIns="91433" tIns="45700" rIns="91433" bIns="45700" anchor="t" anchorCtr="0">
              <a:noAutofit/>
            </a:bodyPr>
            <a:lstStyle/>
            <a:p>
              <a:pPr algn="ctr">
                <a:lnSpc>
                  <a:spcPct val="90000"/>
                </a:lnSpc>
                <a:buClr>
                  <a:schemeClr val="dk1"/>
                </a:buClr>
                <a:buSzPts val="3300"/>
              </a:pPr>
              <a:r>
                <a:rPr lang="en" sz="2000" b="1" dirty="0">
                  <a:latin typeface="Tw Cen MT" panose="020B0602020104020603" pitchFamily="34" charset="77"/>
                  <a:ea typeface="Raleway"/>
                  <a:cs typeface="Raleway"/>
                  <a:sym typeface="Raleway"/>
                </a:rPr>
                <a:t>R</a:t>
              </a:r>
              <a:endParaRPr sz="2000" b="1" dirty="0">
                <a:latin typeface="Tw Cen MT" panose="020B0602020104020603" pitchFamily="34" charset="77"/>
                <a:ea typeface="Raleway"/>
                <a:cs typeface="Raleway"/>
                <a:sym typeface="Raleway"/>
              </a:endParaRPr>
            </a:p>
            <a:p>
              <a:pPr algn="ctr">
                <a:lnSpc>
                  <a:spcPct val="90000"/>
                </a:lnSpc>
                <a:buClr>
                  <a:schemeClr val="dk1"/>
                </a:buClr>
                <a:buSzPts val="3300"/>
              </a:pPr>
              <a:r>
                <a:rPr lang="es-CL" sz="2000" dirty="0">
                  <a:latin typeface="Tw Cen MT" panose="020B0602020104020603" pitchFamily="34" charset="77"/>
                  <a:ea typeface="Raleway"/>
                  <a:cs typeface="Raleway"/>
                  <a:sym typeface="Raleway"/>
                </a:rPr>
                <a:t>Lenguaje de programación usado fundamentalmente para análisis estadístico.</a:t>
              </a:r>
              <a:endParaRPr sz="2000" dirty="0">
                <a:latin typeface="Tw Cen MT" panose="020B0602020104020603" pitchFamily="34" charset="77"/>
                <a:ea typeface="Raleway"/>
                <a:cs typeface="Raleway"/>
                <a:sym typeface="Raleway"/>
              </a:endParaRPr>
            </a:p>
            <a:p>
              <a:pPr>
                <a:lnSpc>
                  <a:spcPct val="90000"/>
                </a:lnSpc>
                <a:buClr>
                  <a:schemeClr val="dk1"/>
                </a:buClr>
                <a:buSzPts val="3300"/>
              </a:pPr>
              <a:endParaRPr sz="2000" b="1" dirty="0">
                <a:latin typeface="Tw Cen MT" panose="020B0602020104020603" pitchFamily="34" charset="77"/>
                <a:ea typeface="Raleway"/>
                <a:cs typeface="Raleway"/>
                <a:sym typeface="Raleway"/>
              </a:endParaRPr>
            </a:p>
          </p:txBody>
        </p:sp>
      </p:grpSp>
      <p:grpSp>
        <p:nvGrpSpPr>
          <p:cNvPr id="3" name="Group 2">
            <a:extLst>
              <a:ext uri="{FF2B5EF4-FFF2-40B4-BE49-F238E27FC236}">
                <a16:creationId xmlns:a16="http://schemas.microsoft.com/office/drawing/2014/main" id="{64F5EEB4-8032-2A4E-9566-CD2CF9A2B4C5}"/>
              </a:ext>
            </a:extLst>
          </p:cNvPr>
          <p:cNvGrpSpPr/>
          <p:nvPr/>
        </p:nvGrpSpPr>
        <p:grpSpPr>
          <a:xfrm>
            <a:off x="7234933" y="1039654"/>
            <a:ext cx="3962400" cy="2754887"/>
            <a:chOff x="3624221" y="1500035"/>
            <a:chExt cx="3962400" cy="2803388"/>
          </a:xfrm>
        </p:grpSpPr>
        <p:pic>
          <p:nvPicPr>
            <p:cNvPr id="244" name="Google Shape;244;p37"/>
            <p:cNvPicPr preferRelativeResize="0"/>
            <p:nvPr/>
          </p:nvPicPr>
          <p:blipFill rotWithShape="1">
            <a:blip r:embed="rId4">
              <a:alphaModFix/>
              <a:extLst>
                <a:ext uri="{28A0092B-C50C-407E-A947-70E740481C1C}">
                  <a14:useLocalDpi xmlns:a14="http://schemas.microsoft.com/office/drawing/2010/main"/>
                </a:ext>
              </a:extLst>
            </a:blip>
            <a:srcRect/>
            <a:stretch/>
          </p:blipFill>
          <p:spPr>
            <a:xfrm>
              <a:off x="4798846" y="1500035"/>
              <a:ext cx="1613149" cy="1874376"/>
            </a:xfrm>
            <a:prstGeom prst="rect">
              <a:avLst/>
            </a:prstGeom>
            <a:noFill/>
            <a:ln>
              <a:noFill/>
            </a:ln>
          </p:spPr>
        </p:pic>
        <p:sp>
          <p:nvSpPr>
            <p:cNvPr id="248" name="Google Shape;248;p37"/>
            <p:cNvSpPr txBox="1"/>
            <p:nvPr/>
          </p:nvSpPr>
          <p:spPr>
            <a:xfrm>
              <a:off x="3624221" y="3401201"/>
              <a:ext cx="3962400" cy="902222"/>
            </a:xfrm>
            <a:prstGeom prst="rect">
              <a:avLst/>
            </a:prstGeom>
            <a:noFill/>
            <a:ln>
              <a:noFill/>
            </a:ln>
          </p:spPr>
          <p:txBody>
            <a:bodyPr spcFirstLastPara="1" wrap="square" lIns="91433" tIns="45700" rIns="91433" bIns="45700" anchor="t" anchorCtr="0">
              <a:noAutofit/>
            </a:bodyPr>
            <a:lstStyle/>
            <a:p>
              <a:pPr algn="ctr">
                <a:lnSpc>
                  <a:spcPct val="90000"/>
                </a:lnSpc>
                <a:buClr>
                  <a:schemeClr val="dk1"/>
                </a:buClr>
                <a:buSzPts val="3300"/>
              </a:pPr>
              <a:r>
                <a:rPr lang="en" sz="2400" b="1" dirty="0" err="1">
                  <a:latin typeface="Tw Cen MT" panose="020B0602020104020603" pitchFamily="34" charset="77"/>
                  <a:ea typeface="Raleway"/>
                  <a:cs typeface="Raleway"/>
                  <a:sym typeface="Raleway"/>
                </a:rPr>
                <a:t>RStudio</a:t>
              </a:r>
              <a:endParaRPr sz="2400" b="1" dirty="0">
                <a:latin typeface="Tw Cen MT" panose="020B0602020104020603" pitchFamily="34" charset="77"/>
                <a:ea typeface="Raleway"/>
                <a:cs typeface="Raleway"/>
                <a:sym typeface="Raleway"/>
              </a:endParaRPr>
            </a:p>
            <a:p>
              <a:pPr algn="ctr">
                <a:lnSpc>
                  <a:spcPct val="90000"/>
                </a:lnSpc>
                <a:buClr>
                  <a:schemeClr val="dk1"/>
                </a:buClr>
                <a:buSzPts val="3300"/>
              </a:pPr>
              <a:r>
                <a:rPr lang="en-US" sz="2000" dirty="0" err="1">
                  <a:latin typeface="Tw Cen MT" panose="020B0602020104020603" pitchFamily="34" charset="77"/>
                  <a:ea typeface="Raleway"/>
                  <a:cs typeface="Raleway"/>
                  <a:sym typeface="Raleway"/>
                </a:rPr>
                <a:t>Ambiente</a:t>
              </a:r>
              <a:r>
                <a:rPr lang="en-US" sz="2000" dirty="0">
                  <a:latin typeface="Tw Cen MT" panose="020B0602020104020603" pitchFamily="34" charset="77"/>
                  <a:ea typeface="Raleway"/>
                  <a:cs typeface="Raleway"/>
                  <a:sym typeface="Raleway"/>
                </a:rPr>
                <a:t> de Desarrollo </a:t>
              </a:r>
              <a:r>
                <a:rPr lang="en-US" sz="2000" dirty="0" err="1">
                  <a:latin typeface="Tw Cen MT" panose="020B0602020104020603" pitchFamily="34" charset="77"/>
                  <a:ea typeface="Raleway"/>
                  <a:cs typeface="Raleway"/>
                  <a:sym typeface="Raleway"/>
                </a:rPr>
                <a:t>interactivo</a:t>
              </a:r>
              <a:r>
                <a:rPr lang="en-US" sz="2000" dirty="0">
                  <a:latin typeface="Tw Cen MT" panose="020B0602020104020603" pitchFamily="34" charset="77"/>
                  <a:ea typeface="Raleway"/>
                  <a:cs typeface="Raleway"/>
                  <a:sym typeface="Raleway"/>
                </a:rPr>
                <a:t> (IDE) que </a:t>
              </a:r>
              <a:r>
                <a:rPr lang="en-US" sz="2000" dirty="0" err="1">
                  <a:latin typeface="Tw Cen MT" panose="020B0602020104020603" pitchFamily="34" charset="77"/>
                  <a:ea typeface="Raleway"/>
                  <a:cs typeface="Raleway"/>
                  <a:sym typeface="Raleway"/>
                </a:rPr>
                <a:t>facilita</a:t>
              </a:r>
              <a:r>
                <a:rPr lang="en-US" sz="2000" dirty="0">
                  <a:latin typeface="Tw Cen MT" panose="020B0602020104020603" pitchFamily="34" charset="77"/>
                  <a:ea typeface="Raleway"/>
                  <a:cs typeface="Raleway"/>
                  <a:sym typeface="Raleway"/>
                </a:rPr>
                <a:t> </a:t>
              </a:r>
              <a:r>
                <a:rPr lang="en-US" sz="2000" dirty="0" err="1">
                  <a:latin typeface="Tw Cen MT" panose="020B0602020104020603" pitchFamily="34" charset="77"/>
                  <a:ea typeface="Raleway"/>
                  <a:cs typeface="Raleway"/>
                  <a:sym typeface="Raleway"/>
                </a:rPr>
                <a:t>el</a:t>
              </a:r>
              <a:r>
                <a:rPr lang="en-US" sz="2000" dirty="0">
                  <a:latin typeface="Tw Cen MT" panose="020B0602020104020603" pitchFamily="34" charset="77"/>
                  <a:ea typeface="Raleway"/>
                  <a:cs typeface="Raleway"/>
                  <a:sym typeface="Raleway"/>
                </a:rPr>
                <a:t> </a:t>
              </a:r>
              <a:r>
                <a:rPr lang="en-US" sz="2000" dirty="0" err="1">
                  <a:latin typeface="Tw Cen MT" panose="020B0602020104020603" pitchFamily="34" charset="77"/>
                  <a:ea typeface="Raleway"/>
                  <a:cs typeface="Raleway"/>
                  <a:sym typeface="Raleway"/>
                </a:rPr>
                <a:t>uso</a:t>
              </a:r>
              <a:r>
                <a:rPr lang="en-US" sz="2000" dirty="0">
                  <a:latin typeface="Tw Cen MT" panose="020B0602020104020603" pitchFamily="34" charset="77"/>
                  <a:ea typeface="Raleway"/>
                  <a:cs typeface="Raleway"/>
                  <a:sym typeface="Raleway"/>
                </a:rPr>
                <a:t> de R.</a:t>
              </a:r>
              <a:endParaRPr sz="3200" b="1" dirty="0">
                <a:latin typeface="Tw Cen MT" panose="020B0602020104020603" pitchFamily="34" charset="77"/>
                <a:ea typeface="Raleway"/>
                <a:cs typeface="Raleway"/>
                <a:sym typeface="Raleway"/>
              </a:endParaRPr>
            </a:p>
          </p:txBody>
        </p:sp>
      </p:grpSp>
      <p:pic>
        <p:nvPicPr>
          <p:cNvPr id="9" name="Imagen 8" descr="Dibujo en blanco y negro&#10;&#10;Descripción generada automáticamente con confianza media">
            <a:extLst>
              <a:ext uri="{FF2B5EF4-FFF2-40B4-BE49-F238E27FC236}">
                <a16:creationId xmlns:a16="http://schemas.microsoft.com/office/drawing/2014/main" id="{81298308-4102-691D-2C55-F441D1C647AF}"/>
              </a:ext>
            </a:extLst>
          </p:cNvPr>
          <p:cNvPicPr>
            <a:picLocks noChangeAspect="1"/>
          </p:cNvPicPr>
          <p:nvPr/>
        </p:nvPicPr>
        <p:blipFill rotWithShape="1">
          <a:blip r:embed="rId5"/>
          <a:srcRect b="13142"/>
          <a:stretch/>
        </p:blipFill>
        <p:spPr>
          <a:xfrm>
            <a:off x="4325535" y="4237849"/>
            <a:ext cx="3962400" cy="2157673"/>
          </a:xfrm>
          <a:prstGeom prst="rect">
            <a:avLst/>
          </a:prstGeom>
        </p:spPr>
      </p:pic>
      <p:cxnSp>
        <p:nvCxnSpPr>
          <p:cNvPr id="11" name="Conector recto de flecha 10">
            <a:extLst>
              <a:ext uri="{FF2B5EF4-FFF2-40B4-BE49-F238E27FC236}">
                <a16:creationId xmlns:a16="http://schemas.microsoft.com/office/drawing/2014/main" id="{700BC513-CA1E-133B-E3A6-ECCF244699B0}"/>
              </a:ext>
            </a:extLst>
          </p:cNvPr>
          <p:cNvCxnSpPr/>
          <p:nvPr/>
        </p:nvCxnSpPr>
        <p:spPr>
          <a:xfrm>
            <a:off x="3008671" y="3864077"/>
            <a:ext cx="2497394" cy="144534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2" name="Conector recto de flecha 11">
            <a:extLst>
              <a:ext uri="{FF2B5EF4-FFF2-40B4-BE49-F238E27FC236}">
                <a16:creationId xmlns:a16="http://schemas.microsoft.com/office/drawing/2014/main" id="{323BF8F9-6CD3-922B-3CCB-91BA7A2601DF}"/>
              </a:ext>
            </a:extLst>
          </p:cNvPr>
          <p:cNvCxnSpPr>
            <a:cxnSpLocks/>
          </p:cNvCxnSpPr>
          <p:nvPr/>
        </p:nvCxnSpPr>
        <p:spPr>
          <a:xfrm flipH="1">
            <a:off x="7400682" y="4044376"/>
            <a:ext cx="1815451" cy="106508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539091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7CB35BD6-57BC-6EF2-59D5-50A2A2394D2F}"/>
              </a:ext>
            </a:extLst>
          </p:cNvPr>
          <p:cNvPicPr>
            <a:picLocks noChangeAspect="1"/>
          </p:cNvPicPr>
          <p:nvPr/>
        </p:nvPicPr>
        <p:blipFill>
          <a:blip r:embed="rId2"/>
          <a:stretch>
            <a:fillRect/>
          </a:stretch>
        </p:blipFill>
        <p:spPr>
          <a:xfrm>
            <a:off x="900262" y="2290916"/>
            <a:ext cx="10391476" cy="2627390"/>
          </a:xfrm>
          <a:prstGeom prst="rect">
            <a:avLst/>
          </a:prstGeom>
        </p:spPr>
      </p:pic>
      <p:sp>
        <p:nvSpPr>
          <p:cNvPr id="6" name="Título 1">
            <a:extLst>
              <a:ext uri="{FF2B5EF4-FFF2-40B4-BE49-F238E27FC236}">
                <a16:creationId xmlns:a16="http://schemas.microsoft.com/office/drawing/2014/main" id="{27F8050A-0FD5-60AC-DDE2-E96C2434111C}"/>
              </a:ext>
            </a:extLst>
          </p:cNvPr>
          <p:cNvSpPr>
            <a:spLocks noGrp="1"/>
          </p:cNvSpPr>
          <p:nvPr>
            <p:ph type="title"/>
          </p:nvPr>
        </p:nvSpPr>
        <p:spPr>
          <a:xfrm>
            <a:off x="1024128" y="585216"/>
            <a:ext cx="9720072" cy="1499616"/>
          </a:xfrm>
        </p:spPr>
        <p:txBody>
          <a:bodyPr/>
          <a:lstStyle/>
          <a:p>
            <a:r>
              <a:rPr lang="es-CL" dirty="0"/>
              <a:t>¿Qué Me permite hacer R?</a:t>
            </a:r>
          </a:p>
        </p:txBody>
      </p:sp>
    </p:spTree>
    <p:extLst>
      <p:ext uri="{BB962C8B-B14F-4D97-AF65-F5344CB8AC3E}">
        <p14:creationId xmlns:p14="http://schemas.microsoft.com/office/powerpoint/2010/main" val="19763261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DCCA593-3702-2530-DC43-58F3663A2E87}"/>
              </a:ext>
            </a:extLst>
          </p:cNvPr>
          <p:cNvSpPr>
            <a:spLocks noGrp="1"/>
          </p:cNvSpPr>
          <p:nvPr>
            <p:ph type="title"/>
          </p:nvPr>
        </p:nvSpPr>
        <p:spPr/>
        <p:txBody>
          <a:bodyPr/>
          <a:lstStyle/>
          <a:p>
            <a:r>
              <a:rPr lang="es-CL" dirty="0"/>
              <a:t>Gestionar los datos</a:t>
            </a:r>
          </a:p>
        </p:txBody>
      </p:sp>
      <p:pic>
        <p:nvPicPr>
          <p:cNvPr id="5" name="Imagen 4">
            <a:extLst>
              <a:ext uri="{FF2B5EF4-FFF2-40B4-BE49-F238E27FC236}">
                <a16:creationId xmlns:a16="http://schemas.microsoft.com/office/drawing/2014/main" id="{5A678C2C-C8C1-98F3-C082-B51AF48B310D}"/>
              </a:ext>
            </a:extLst>
          </p:cNvPr>
          <p:cNvPicPr>
            <a:picLocks noChangeAspect="1"/>
          </p:cNvPicPr>
          <p:nvPr/>
        </p:nvPicPr>
        <p:blipFill>
          <a:blip r:embed="rId2"/>
          <a:stretch>
            <a:fillRect/>
          </a:stretch>
        </p:blipFill>
        <p:spPr>
          <a:xfrm>
            <a:off x="2784104" y="1720644"/>
            <a:ext cx="6991968" cy="4117969"/>
          </a:xfrm>
          <a:prstGeom prst="rect">
            <a:avLst/>
          </a:prstGeom>
        </p:spPr>
      </p:pic>
    </p:spTree>
    <p:extLst>
      <p:ext uri="{BB962C8B-B14F-4D97-AF65-F5344CB8AC3E}">
        <p14:creationId xmlns:p14="http://schemas.microsoft.com/office/powerpoint/2010/main" val="11154123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DCCA593-3702-2530-DC43-58F3663A2E87}"/>
              </a:ext>
            </a:extLst>
          </p:cNvPr>
          <p:cNvSpPr>
            <a:spLocks noGrp="1"/>
          </p:cNvSpPr>
          <p:nvPr>
            <p:ph type="title"/>
          </p:nvPr>
        </p:nvSpPr>
        <p:spPr/>
        <p:txBody>
          <a:bodyPr/>
          <a:lstStyle/>
          <a:p>
            <a:r>
              <a:rPr lang="es-CL" dirty="0"/>
              <a:t>ANALIZAR los datos</a:t>
            </a:r>
          </a:p>
        </p:txBody>
      </p:sp>
      <p:pic>
        <p:nvPicPr>
          <p:cNvPr id="4" name="Imagen 3">
            <a:extLst>
              <a:ext uri="{FF2B5EF4-FFF2-40B4-BE49-F238E27FC236}">
                <a16:creationId xmlns:a16="http://schemas.microsoft.com/office/drawing/2014/main" id="{CFA93175-1500-27F0-BA5E-787F4AAC6C64}"/>
              </a:ext>
            </a:extLst>
          </p:cNvPr>
          <p:cNvPicPr>
            <a:picLocks noChangeAspect="1"/>
          </p:cNvPicPr>
          <p:nvPr/>
        </p:nvPicPr>
        <p:blipFill>
          <a:blip r:embed="rId2"/>
          <a:stretch>
            <a:fillRect/>
          </a:stretch>
        </p:blipFill>
        <p:spPr>
          <a:xfrm>
            <a:off x="2587457" y="1570276"/>
            <a:ext cx="6674530" cy="3135006"/>
          </a:xfrm>
          <a:prstGeom prst="rect">
            <a:avLst/>
          </a:prstGeom>
        </p:spPr>
      </p:pic>
      <p:sp>
        <p:nvSpPr>
          <p:cNvPr id="7" name="CuadroTexto 6">
            <a:extLst>
              <a:ext uri="{FF2B5EF4-FFF2-40B4-BE49-F238E27FC236}">
                <a16:creationId xmlns:a16="http://schemas.microsoft.com/office/drawing/2014/main" id="{CE090FBF-9154-3C03-3B93-7A3A23666463}"/>
              </a:ext>
            </a:extLst>
          </p:cNvPr>
          <p:cNvSpPr txBox="1"/>
          <p:nvPr/>
        </p:nvSpPr>
        <p:spPr>
          <a:xfrm>
            <a:off x="1390822" y="4983384"/>
            <a:ext cx="10073590" cy="1477328"/>
          </a:xfrm>
          <a:prstGeom prst="rect">
            <a:avLst/>
          </a:prstGeom>
          <a:noFill/>
        </p:spPr>
        <p:txBody>
          <a:bodyPr wrap="square">
            <a:spAutoFit/>
          </a:bodyPr>
          <a:lstStyle/>
          <a:p>
            <a:pPr marL="285750" indent="-285750">
              <a:buFont typeface="Arial" panose="020B0604020202020204" pitchFamily="34" charset="0"/>
              <a:buChar char="•"/>
            </a:pPr>
            <a:r>
              <a:rPr lang="es-CL" b="1" dirty="0"/>
              <a:t>Medidas de tendencia central: </a:t>
            </a:r>
            <a:r>
              <a:rPr lang="es-CL" dirty="0"/>
              <a:t>media, mediana y moda.</a:t>
            </a:r>
          </a:p>
          <a:p>
            <a:pPr marL="285750" indent="-285750">
              <a:buFont typeface="Arial" panose="020B0604020202020204" pitchFamily="34" charset="0"/>
              <a:buChar char="•"/>
            </a:pPr>
            <a:r>
              <a:rPr lang="es-CL" b="1" dirty="0"/>
              <a:t>Medidas de dispersión</a:t>
            </a:r>
            <a:r>
              <a:rPr lang="es-CL" dirty="0"/>
              <a:t>: varianza y error estándar.</a:t>
            </a:r>
          </a:p>
          <a:p>
            <a:pPr marL="285750" indent="-285750">
              <a:buFont typeface="Arial" panose="020B0604020202020204" pitchFamily="34" charset="0"/>
              <a:buChar char="•"/>
            </a:pPr>
            <a:r>
              <a:rPr lang="es-CL" b="1" dirty="0"/>
              <a:t>Medidas para describir variables categóricas: </a:t>
            </a:r>
            <a:r>
              <a:rPr lang="es-CL" dirty="0"/>
              <a:t>recuentos y porcentajes.</a:t>
            </a:r>
          </a:p>
          <a:p>
            <a:pPr marL="285750" indent="-285750">
              <a:buFont typeface="Arial" panose="020B0604020202020204" pitchFamily="34" charset="0"/>
              <a:buChar char="•"/>
            </a:pPr>
            <a:r>
              <a:rPr lang="es-CL" b="1" dirty="0"/>
              <a:t>Descripción de datos mediante gráficos y diagramas: </a:t>
            </a:r>
            <a:r>
              <a:rPr lang="es-CL" dirty="0"/>
              <a:t>gráficos bonitos e informativos.</a:t>
            </a:r>
          </a:p>
          <a:p>
            <a:pPr marL="285750" indent="-285750">
              <a:buFont typeface="Arial" panose="020B0604020202020204" pitchFamily="34" charset="0"/>
              <a:buChar char="•"/>
            </a:pPr>
            <a:r>
              <a:rPr lang="es-CL" b="1" dirty="0"/>
              <a:t>Otras</a:t>
            </a:r>
          </a:p>
        </p:txBody>
      </p:sp>
    </p:spTree>
    <p:extLst>
      <p:ext uri="{BB962C8B-B14F-4D97-AF65-F5344CB8AC3E}">
        <p14:creationId xmlns:p14="http://schemas.microsoft.com/office/powerpoint/2010/main" val="41879539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DCCA593-3702-2530-DC43-58F3663A2E87}"/>
              </a:ext>
            </a:extLst>
          </p:cNvPr>
          <p:cNvSpPr>
            <a:spLocks noGrp="1"/>
          </p:cNvSpPr>
          <p:nvPr>
            <p:ph type="title"/>
          </p:nvPr>
        </p:nvSpPr>
        <p:spPr/>
        <p:txBody>
          <a:bodyPr/>
          <a:lstStyle/>
          <a:p>
            <a:r>
              <a:rPr lang="es-CL" dirty="0" err="1"/>
              <a:t>PREsentar</a:t>
            </a:r>
            <a:r>
              <a:rPr lang="es-CL" dirty="0"/>
              <a:t> los datos</a:t>
            </a:r>
          </a:p>
        </p:txBody>
      </p:sp>
      <p:pic>
        <p:nvPicPr>
          <p:cNvPr id="5" name="Imagen 4">
            <a:extLst>
              <a:ext uri="{FF2B5EF4-FFF2-40B4-BE49-F238E27FC236}">
                <a16:creationId xmlns:a16="http://schemas.microsoft.com/office/drawing/2014/main" id="{47ED6648-8105-E5A1-3B28-171EFA7332D0}"/>
              </a:ext>
            </a:extLst>
          </p:cNvPr>
          <p:cNvPicPr>
            <a:picLocks noChangeAspect="1"/>
          </p:cNvPicPr>
          <p:nvPr/>
        </p:nvPicPr>
        <p:blipFill>
          <a:blip r:embed="rId2"/>
          <a:stretch>
            <a:fillRect/>
          </a:stretch>
        </p:blipFill>
        <p:spPr>
          <a:xfrm>
            <a:off x="2586552" y="2084832"/>
            <a:ext cx="6134661" cy="3621512"/>
          </a:xfrm>
          <a:prstGeom prst="rect">
            <a:avLst/>
          </a:prstGeom>
        </p:spPr>
      </p:pic>
    </p:spTree>
    <p:extLst>
      <p:ext uri="{BB962C8B-B14F-4D97-AF65-F5344CB8AC3E}">
        <p14:creationId xmlns:p14="http://schemas.microsoft.com/office/powerpoint/2010/main" val="38798600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502443" y="2752468"/>
            <a:ext cx="11187112" cy="1463040"/>
          </a:xfrm>
        </p:spPr>
        <p:txBody>
          <a:bodyPr/>
          <a:lstStyle/>
          <a:p>
            <a:r>
              <a:rPr lang="en-US" dirty="0" err="1">
                <a:latin typeface="+mn-lt"/>
              </a:rPr>
              <a:t>Empezando</a:t>
            </a:r>
            <a:r>
              <a:rPr lang="en-US" dirty="0">
                <a:latin typeface="+mn-lt"/>
              </a:rPr>
              <a:t> con r-studio</a:t>
            </a:r>
          </a:p>
        </p:txBody>
      </p:sp>
    </p:spTree>
    <p:extLst>
      <p:ext uri="{BB962C8B-B14F-4D97-AF65-F5344CB8AC3E}">
        <p14:creationId xmlns:p14="http://schemas.microsoft.com/office/powerpoint/2010/main" val="28984633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B5F495-E423-7644-9CCA-18B5861370B5}"/>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17</a:t>
            </a:fld>
            <a:endParaRPr lang="en-US">
              <a:solidFill>
                <a:prstClr val="black">
                  <a:lumMod val="95000"/>
                  <a:lumOff val="5000"/>
                </a:prstClr>
              </a:solidFill>
            </a:endParaRPr>
          </a:p>
        </p:txBody>
      </p:sp>
      <p:grpSp>
        <p:nvGrpSpPr>
          <p:cNvPr id="9" name="Group 8">
            <a:extLst>
              <a:ext uri="{FF2B5EF4-FFF2-40B4-BE49-F238E27FC236}">
                <a16:creationId xmlns:a16="http://schemas.microsoft.com/office/drawing/2014/main" id="{59EEC60A-745C-DF4A-A4B2-0F792773EF8D}"/>
              </a:ext>
            </a:extLst>
          </p:cNvPr>
          <p:cNvGrpSpPr/>
          <p:nvPr/>
        </p:nvGrpSpPr>
        <p:grpSpPr>
          <a:xfrm>
            <a:off x="5982783" y="1486833"/>
            <a:ext cx="4537339" cy="4997888"/>
            <a:chOff x="1149962" y="1860112"/>
            <a:chExt cx="4537339" cy="4997888"/>
          </a:xfrm>
        </p:grpSpPr>
        <p:pic>
          <p:nvPicPr>
            <p:cNvPr id="10" name="Picture 9" descr="Your Computer Monitor Could be Part of Antitrust Scheme">
              <a:extLst>
                <a:ext uri="{FF2B5EF4-FFF2-40B4-BE49-F238E27FC236}">
                  <a16:creationId xmlns:a16="http://schemas.microsoft.com/office/drawing/2014/main" id="{026E6F43-9B23-E84E-8729-FCFEB11DD322}"/>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149962" y="1860112"/>
              <a:ext cx="4537339" cy="3403004"/>
            </a:xfrm>
            <a:prstGeom prst="rect">
              <a:avLst/>
            </a:prstGeom>
          </p:spPr>
        </p:pic>
        <p:pic>
          <p:nvPicPr>
            <p:cNvPr id="11" name="Picture 10">
              <a:extLst>
                <a:ext uri="{FF2B5EF4-FFF2-40B4-BE49-F238E27FC236}">
                  <a16:creationId xmlns:a16="http://schemas.microsoft.com/office/drawing/2014/main" id="{8107BB64-5D1F-284B-A1E2-0812D18CA982}"/>
                </a:ext>
              </a:extLst>
            </p:cNvPr>
            <p:cNvPicPr>
              <a:picLocks noChangeAspect="1"/>
            </p:cNvPicPr>
            <p:nvPr/>
          </p:nvPicPr>
          <p:blipFill>
            <a:blip r:embed="rId4"/>
            <a:stretch>
              <a:fillRect/>
            </a:stretch>
          </p:blipFill>
          <p:spPr>
            <a:xfrm>
              <a:off x="2942381" y="2835791"/>
              <a:ext cx="952500" cy="952500"/>
            </a:xfrm>
            <a:prstGeom prst="rect">
              <a:avLst/>
            </a:prstGeom>
          </p:spPr>
        </p:pic>
        <p:sp>
          <p:nvSpPr>
            <p:cNvPr id="12" name="Google Shape;247;p37">
              <a:extLst>
                <a:ext uri="{FF2B5EF4-FFF2-40B4-BE49-F238E27FC236}">
                  <a16:creationId xmlns:a16="http://schemas.microsoft.com/office/drawing/2014/main" id="{040DFE48-569E-774C-940F-4E22165AD64A}"/>
                </a:ext>
              </a:extLst>
            </p:cNvPr>
            <p:cNvSpPr txBox="1"/>
            <p:nvPr/>
          </p:nvSpPr>
          <p:spPr>
            <a:xfrm>
              <a:off x="1683430" y="4986670"/>
              <a:ext cx="3717910" cy="1871330"/>
            </a:xfrm>
            <a:prstGeom prst="rect">
              <a:avLst/>
            </a:prstGeom>
            <a:noFill/>
            <a:ln>
              <a:noFill/>
            </a:ln>
          </p:spPr>
          <p:txBody>
            <a:bodyPr spcFirstLastPara="1" wrap="square" lIns="91433" tIns="45700" rIns="91433" bIns="45700" anchor="t" anchorCtr="0">
              <a:noAutofit/>
            </a:bodyPr>
            <a:lstStyle/>
            <a:p>
              <a:pPr algn="ctr">
                <a:lnSpc>
                  <a:spcPct val="90000"/>
                </a:lnSpc>
                <a:buClr>
                  <a:schemeClr val="dk1"/>
                </a:buClr>
                <a:buSzPts val="3300"/>
              </a:pPr>
              <a:r>
                <a:rPr lang="en" sz="3600" b="1" dirty="0">
                  <a:latin typeface="Tw Cen MT" panose="020B0602020104020603" pitchFamily="34" charset="77"/>
                  <a:ea typeface="Raleway"/>
                  <a:cs typeface="Raleway"/>
                  <a:sym typeface="Raleway"/>
                </a:rPr>
                <a:t>R</a:t>
              </a:r>
              <a:r>
                <a:rPr lang="en-US" sz="3600" b="1" dirty="0">
                  <a:latin typeface="Tw Cen MT" panose="020B0602020104020603" pitchFamily="34" charset="77"/>
                  <a:ea typeface="Raleway"/>
                  <a:cs typeface="Raleway"/>
                  <a:sym typeface="Raleway"/>
                </a:rPr>
                <a:t>Studio Desktop</a:t>
              </a:r>
              <a:endParaRPr sz="3600" b="1" dirty="0">
                <a:latin typeface="Tw Cen MT" panose="020B0602020104020603" pitchFamily="34" charset="77"/>
                <a:ea typeface="Raleway"/>
                <a:cs typeface="Raleway"/>
                <a:sym typeface="Raleway"/>
              </a:endParaRPr>
            </a:p>
            <a:p>
              <a:pPr algn="ctr">
                <a:lnSpc>
                  <a:spcPct val="90000"/>
                </a:lnSpc>
                <a:buClr>
                  <a:schemeClr val="dk1"/>
                </a:buClr>
                <a:buSzPts val="3300"/>
              </a:pPr>
              <a:r>
                <a:rPr lang="es-CL" sz="2400" dirty="0">
                  <a:latin typeface="Tw Cen MT" panose="020B0602020104020603" pitchFamily="34" charset="77"/>
                  <a:ea typeface="Raleway"/>
                  <a:cs typeface="Raleway"/>
                  <a:sym typeface="Raleway"/>
                </a:rPr>
                <a:t>Instalado en el computador</a:t>
              </a:r>
              <a:endParaRPr sz="2400" dirty="0">
                <a:latin typeface="Tw Cen MT" panose="020B0602020104020603" pitchFamily="34" charset="77"/>
                <a:ea typeface="Raleway"/>
                <a:cs typeface="Raleway"/>
                <a:sym typeface="Raleway"/>
              </a:endParaRPr>
            </a:p>
            <a:p>
              <a:pPr>
                <a:lnSpc>
                  <a:spcPct val="90000"/>
                </a:lnSpc>
                <a:buClr>
                  <a:schemeClr val="dk1"/>
                </a:buClr>
                <a:buSzPts val="3300"/>
              </a:pPr>
              <a:endParaRPr sz="3600" b="1" dirty="0">
                <a:latin typeface="Tw Cen MT" panose="020B0602020104020603" pitchFamily="34" charset="77"/>
                <a:ea typeface="Raleway"/>
                <a:cs typeface="Raleway"/>
                <a:sym typeface="Raleway"/>
              </a:endParaRPr>
            </a:p>
          </p:txBody>
        </p:sp>
      </p:grpSp>
      <p:grpSp>
        <p:nvGrpSpPr>
          <p:cNvPr id="13" name="Group 12">
            <a:extLst>
              <a:ext uri="{FF2B5EF4-FFF2-40B4-BE49-F238E27FC236}">
                <a16:creationId xmlns:a16="http://schemas.microsoft.com/office/drawing/2014/main" id="{8FD4F3FA-E75A-CB4B-A579-B60D906F3F78}"/>
              </a:ext>
            </a:extLst>
          </p:cNvPr>
          <p:cNvGrpSpPr/>
          <p:nvPr/>
        </p:nvGrpSpPr>
        <p:grpSpPr>
          <a:xfrm>
            <a:off x="1771561" y="2033366"/>
            <a:ext cx="3717910" cy="4451355"/>
            <a:chOff x="6790660" y="2351356"/>
            <a:chExt cx="3717910" cy="4451355"/>
          </a:xfrm>
        </p:grpSpPr>
        <p:sp>
          <p:nvSpPr>
            <p:cNvPr id="14" name="Cloud 13">
              <a:extLst>
                <a:ext uri="{FF2B5EF4-FFF2-40B4-BE49-F238E27FC236}">
                  <a16:creationId xmlns:a16="http://schemas.microsoft.com/office/drawing/2014/main" id="{5D9A9A7C-C526-FB43-A614-7ABB3CDC3E5E}"/>
                </a:ext>
              </a:extLst>
            </p:cNvPr>
            <p:cNvSpPr/>
            <p:nvPr/>
          </p:nvSpPr>
          <p:spPr>
            <a:xfrm>
              <a:off x="6856352" y="2351356"/>
              <a:ext cx="3332406" cy="2420515"/>
            </a:xfrm>
            <a:prstGeom prst="cloud">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Picture 14">
              <a:extLst>
                <a:ext uri="{FF2B5EF4-FFF2-40B4-BE49-F238E27FC236}">
                  <a16:creationId xmlns:a16="http://schemas.microsoft.com/office/drawing/2014/main" id="{8C7E81F1-CA6F-234A-BB21-F683A27E5C2C}"/>
                </a:ext>
              </a:extLst>
            </p:cNvPr>
            <p:cNvPicPr>
              <a:picLocks noChangeAspect="1"/>
            </p:cNvPicPr>
            <p:nvPr/>
          </p:nvPicPr>
          <p:blipFill>
            <a:blip r:embed="rId4"/>
            <a:stretch>
              <a:fillRect/>
            </a:stretch>
          </p:blipFill>
          <p:spPr>
            <a:xfrm>
              <a:off x="8030385" y="3085364"/>
              <a:ext cx="952500" cy="952500"/>
            </a:xfrm>
            <a:prstGeom prst="rect">
              <a:avLst/>
            </a:prstGeom>
          </p:spPr>
        </p:pic>
        <p:sp>
          <p:nvSpPr>
            <p:cNvPr id="16" name="Google Shape;247;p37">
              <a:extLst>
                <a:ext uri="{FF2B5EF4-FFF2-40B4-BE49-F238E27FC236}">
                  <a16:creationId xmlns:a16="http://schemas.microsoft.com/office/drawing/2014/main" id="{0ABC11C9-1676-214B-A0CD-B28E8E4AC9BE}"/>
                </a:ext>
              </a:extLst>
            </p:cNvPr>
            <p:cNvSpPr txBox="1"/>
            <p:nvPr/>
          </p:nvSpPr>
          <p:spPr>
            <a:xfrm>
              <a:off x="6790660" y="4931381"/>
              <a:ext cx="3717910" cy="1871330"/>
            </a:xfrm>
            <a:prstGeom prst="rect">
              <a:avLst/>
            </a:prstGeom>
            <a:noFill/>
            <a:ln>
              <a:noFill/>
            </a:ln>
          </p:spPr>
          <p:txBody>
            <a:bodyPr spcFirstLastPara="1" wrap="square" lIns="91433" tIns="45700" rIns="91433" bIns="45700" anchor="t" anchorCtr="0">
              <a:noAutofit/>
            </a:bodyPr>
            <a:lstStyle/>
            <a:p>
              <a:pPr algn="ctr">
                <a:lnSpc>
                  <a:spcPct val="90000"/>
                </a:lnSpc>
                <a:buClr>
                  <a:schemeClr val="dk1"/>
                </a:buClr>
                <a:buSzPts val="3300"/>
              </a:pPr>
              <a:r>
                <a:rPr lang="en" sz="3600" b="1" dirty="0">
                  <a:latin typeface="Tw Cen MT" panose="020B0602020104020603" pitchFamily="34" charset="77"/>
                  <a:ea typeface="Raleway"/>
                  <a:cs typeface="Raleway"/>
                  <a:sym typeface="Raleway"/>
                </a:rPr>
                <a:t>R</a:t>
              </a:r>
              <a:r>
                <a:rPr lang="en-US" sz="3600" b="1" dirty="0">
                  <a:latin typeface="Tw Cen MT" panose="020B0602020104020603" pitchFamily="34" charset="77"/>
                  <a:ea typeface="Raleway"/>
                  <a:cs typeface="Raleway"/>
                  <a:sym typeface="Raleway"/>
                </a:rPr>
                <a:t>Studio Server</a:t>
              </a:r>
              <a:endParaRPr sz="3600" b="1" dirty="0">
                <a:latin typeface="Tw Cen MT" panose="020B0602020104020603" pitchFamily="34" charset="77"/>
                <a:ea typeface="Raleway"/>
                <a:cs typeface="Raleway"/>
                <a:sym typeface="Raleway"/>
              </a:endParaRPr>
            </a:p>
            <a:p>
              <a:pPr algn="ctr">
                <a:lnSpc>
                  <a:spcPct val="90000"/>
                </a:lnSpc>
                <a:buClr>
                  <a:schemeClr val="dk1"/>
                </a:buClr>
                <a:buSzPts val="3300"/>
              </a:pPr>
              <a:r>
                <a:rPr lang="es-CL" sz="2800" dirty="0">
                  <a:latin typeface="Tw Cen MT" panose="020B0602020104020603" pitchFamily="34" charset="77"/>
                  <a:ea typeface="Raleway"/>
                  <a:cs typeface="Raleway"/>
                  <a:sym typeface="Raleway"/>
                </a:rPr>
                <a:t>Para uso en la nube</a:t>
              </a:r>
              <a:endParaRPr sz="2800" dirty="0">
                <a:latin typeface="Tw Cen MT" panose="020B0602020104020603" pitchFamily="34" charset="77"/>
                <a:ea typeface="Raleway"/>
                <a:cs typeface="Raleway"/>
                <a:sym typeface="Raleway"/>
              </a:endParaRPr>
            </a:p>
          </p:txBody>
        </p:sp>
      </p:grpSp>
      <p:sp>
        <p:nvSpPr>
          <p:cNvPr id="5" name="Título 4">
            <a:extLst>
              <a:ext uri="{FF2B5EF4-FFF2-40B4-BE49-F238E27FC236}">
                <a16:creationId xmlns:a16="http://schemas.microsoft.com/office/drawing/2014/main" id="{6B137AA2-54B4-EFE0-6884-F68E37B0EAD8}"/>
              </a:ext>
            </a:extLst>
          </p:cNvPr>
          <p:cNvSpPr>
            <a:spLocks noGrp="1"/>
          </p:cNvSpPr>
          <p:nvPr>
            <p:ph type="title"/>
          </p:nvPr>
        </p:nvSpPr>
        <p:spPr/>
        <p:txBody>
          <a:bodyPr/>
          <a:lstStyle/>
          <a:p>
            <a:r>
              <a:rPr lang="es-CL" dirty="0"/>
              <a:t>Formatos de r-</a:t>
            </a:r>
            <a:r>
              <a:rPr lang="es-CL" dirty="0" err="1"/>
              <a:t>studio</a:t>
            </a:r>
            <a:endParaRPr lang="es-CL" dirty="0"/>
          </a:p>
        </p:txBody>
      </p:sp>
    </p:spTree>
    <p:extLst>
      <p:ext uri="{BB962C8B-B14F-4D97-AF65-F5344CB8AC3E}">
        <p14:creationId xmlns:p14="http://schemas.microsoft.com/office/powerpoint/2010/main" val="13345476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F42A8B8-1127-C39D-DBFD-8BFCA55021D9}"/>
              </a:ext>
            </a:extLst>
          </p:cNvPr>
          <p:cNvSpPr>
            <a:spLocks noGrp="1"/>
          </p:cNvSpPr>
          <p:nvPr>
            <p:ph type="title"/>
          </p:nvPr>
        </p:nvSpPr>
        <p:spPr/>
        <p:txBody>
          <a:bodyPr/>
          <a:lstStyle/>
          <a:p>
            <a:r>
              <a:rPr lang="es-CL" dirty="0"/>
              <a:t>Instalar r y r-</a:t>
            </a:r>
            <a:r>
              <a:rPr lang="es-CL" dirty="0" err="1"/>
              <a:t>studio</a:t>
            </a:r>
            <a:endParaRPr lang="es-CL" dirty="0"/>
          </a:p>
        </p:txBody>
      </p:sp>
      <p:sp>
        <p:nvSpPr>
          <p:cNvPr id="10" name="CuadroTexto 9">
            <a:extLst>
              <a:ext uri="{FF2B5EF4-FFF2-40B4-BE49-F238E27FC236}">
                <a16:creationId xmlns:a16="http://schemas.microsoft.com/office/drawing/2014/main" id="{ECA68459-024C-6E67-9E10-D705747FAF02}"/>
              </a:ext>
            </a:extLst>
          </p:cNvPr>
          <p:cNvSpPr txBox="1"/>
          <p:nvPr/>
        </p:nvSpPr>
        <p:spPr>
          <a:xfrm>
            <a:off x="3048000" y="2200659"/>
            <a:ext cx="6096000" cy="461665"/>
          </a:xfrm>
          <a:prstGeom prst="rect">
            <a:avLst/>
          </a:prstGeom>
          <a:noFill/>
        </p:spPr>
        <p:txBody>
          <a:bodyPr wrap="square">
            <a:spAutoFit/>
          </a:bodyPr>
          <a:lstStyle/>
          <a:p>
            <a:r>
              <a:rPr lang="es-CL" sz="2400" dirty="0">
                <a:hlinkClick r:id="rId2"/>
              </a:rPr>
              <a:t>https://posit.co/download/rstudio-desktop/</a:t>
            </a:r>
            <a:r>
              <a:rPr lang="es-CL" sz="2400" dirty="0"/>
              <a:t> </a:t>
            </a:r>
          </a:p>
        </p:txBody>
      </p:sp>
      <p:pic>
        <p:nvPicPr>
          <p:cNvPr id="12" name="Imagen 11">
            <a:extLst>
              <a:ext uri="{FF2B5EF4-FFF2-40B4-BE49-F238E27FC236}">
                <a16:creationId xmlns:a16="http://schemas.microsoft.com/office/drawing/2014/main" id="{520F0696-9558-0B85-5615-B1B3DEFD8DC8}"/>
              </a:ext>
            </a:extLst>
          </p:cNvPr>
          <p:cNvPicPr>
            <a:picLocks noChangeAspect="1"/>
          </p:cNvPicPr>
          <p:nvPr/>
        </p:nvPicPr>
        <p:blipFill>
          <a:blip r:embed="rId3"/>
          <a:stretch>
            <a:fillRect/>
          </a:stretch>
        </p:blipFill>
        <p:spPr>
          <a:xfrm>
            <a:off x="2120900" y="3147484"/>
            <a:ext cx="8203449" cy="2930921"/>
          </a:xfrm>
          <a:prstGeom prst="rect">
            <a:avLst/>
          </a:prstGeom>
        </p:spPr>
      </p:pic>
    </p:spTree>
    <p:extLst>
      <p:ext uri="{BB962C8B-B14F-4D97-AF65-F5344CB8AC3E}">
        <p14:creationId xmlns:p14="http://schemas.microsoft.com/office/powerpoint/2010/main" val="17534884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AE8466E-7E7F-5D90-E830-46696C998532}"/>
              </a:ext>
            </a:extLst>
          </p:cNvPr>
          <p:cNvPicPr>
            <a:picLocks noChangeAspect="1"/>
          </p:cNvPicPr>
          <p:nvPr/>
        </p:nvPicPr>
        <p:blipFill>
          <a:blip r:embed="rId3"/>
          <a:stretch>
            <a:fillRect/>
          </a:stretch>
        </p:blipFill>
        <p:spPr>
          <a:xfrm>
            <a:off x="525083" y="723951"/>
            <a:ext cx="11105808" cy="5489876"/>
          </a:xfrm>
          <a:prstGeom prst="rect">
            <a:avLst/>
          </a:prstGeom>
        </p:spPr>
      </p:pic>
      <p:sp>
        <p:nvSpPr>
          <p:cNvPr id="4" name="Rectangle 3">
            <a:extLst>
              <a:ext uri="{FF2B5EF4-FFF2-40B4-BE49-F238E27FC236}">
                <a16:creationId xmlns:a16="http://schemas.microsoft.com/office/drawing/2014/main" id="{5855CDCA-B920-B342-96D3-DDCB3EB06E56}"/>
              </a:ext>
            </a:extLst>
          </p:cNvPr>
          <p:cNvSpPr/>
          <p:nvPr/>
        </p:nvSpPr>
        <p:spPr>
          <a:xfrm>
            <a:off x="456063" y="3904488"/>
            <a:ext cx="6037727" cy="2309340"/>
          </a:xfrm>
          <a:prstGeom prst="rect">
            <a:avLst/>
          </a:prstGeom>
          <a:noFill/>
          <a:ln w="6350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 name="Rectangle 5">
            <a:extLst>
              <a:ext uri="{FF2B5EF4-FFF2-40B4-BE49-F238E27FC236}">
                <a16:creationId xmlns:a16="http://schemas.microsoft.com/office/drawing/2014/main" id="{09E595FA-CCA8-5A42-8B4F-72D0B57A81D9}"/>
              </a:ext>
            </a:extLst>
          </p:cNvPr>
          <p:cNvSpPr/>
          <p:nvPr/>
        </p:nvSpPr>
        <p:spPr>
          <a:xfrm>
            <a:off x="6493789" y="2821276"/>
            <a:ext cx="5137102" cy="3392552"/>
          </a:xfrm>
          <a:prstGeom prst="rect">
            <a:avLst/>
          </a:prstGeom>
          <a:noFill/>
          <a:ln w="6350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 name="Rectangle 7">
            <a:extLst>
              <a:ext uri="{FF2B5EF4-FFF2-40B4-BE49-F238E27FC236}">
                <a16:creationId xmlns:a16="http://schemas.microsoft.com/office/drawing/2014/main" id="{0693BC2A-8DB9-024F-ADB3-7DB912FA585F}"/>
              </a:ext>
            </a:extLst>
          </p:cNvPr>
          <p:cNvSpPr/>
          <p:nvPr/>
        </p:nvSpPr>
        <p:spPr>
          <a:xfrm>
            <a:off x="6493790" y="697424"/>
            <a:ext cx="5137101" cy="2123852"/>
          </a:xfrm>
          <a:prstGeom prst="rect">
            <a:avLst/>
          </a:prstGeom>
          <a:noFill/>
          <a:ln w="6350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9" name="TextBox 8">
            <a:extLst>
              <a:ext uri="{FF2B5EF4-FFF2-40B4-BE49-F238E27FC236}">
                <a16:creationId xmlns:a16="http://schemas.microsoft.com/office/drawing/2014/main" id="{21A95929-CDC1-7C4C-88AD-CBD05B7648C5}"/>
              </a:ext>
            </a:extLst>
          </p:cNvPr>
          <p:cNvSpPr txBox="1"/>
          <p:nvPr/>
        </p:nvSpPr>
        <p:spPr>
          <a:xfrm>
            <a:off x="4163425" y="5575800"/>
            <a:ext cx="2113210" cy="584775"/>
          </a:xfrm>
          <a:prstGeom prst="rect">
            <a:avLst/>
          </a:prstGeom>
          <a:noFill/>
        </p:spPr>
        <p:txBody>
          <a:bodyPr wrap="square" rtlCol="0">
            <a:spAutoFit/>
          </a:bodyPr>
          <a:lstStyle/>
          <a:p>
            <a:pPr algn="r"/>
            <a:r>
              <a:rPr lang="en-US" sz="3200" dirty="0" err="1">
                <a:solidFill>
                  <a:schemeClr val="accent6"/>
                </a:solidFill>
              </a:rPr>
              <a:t>Consola</a:t>
            </a:r>
            <a:endParaRPr lang="en-US" sz="3200" dirty="0">
              <a:solidFill>
                <a:schemeClr val="accent6"/>
              </a:solidFill>
            </a:endParaRPr>
          </a:p>
        </p:txBody>
      </p:sp>
      <p:sp>
        <p:nvSpPr>
          <p:cNvPr id="10" name="TextBox 9">
            <a:extLst>
              <a:ext uri="{FF2B5EF4-FFF2-40B4-BE49-F238E27FC236}">
                <a16:creationId xmlns:a16="http://schemas.microsoft.com/office/drawing/2014/main" id="{AA8C9138-736A-3446-87CE-C3B74843B5C1}"/>
              </a:ext>
            </a:extLst>
          </p:cNvPr>
          <p:cNvSpPr txBox="1"/>
          <p:nvPr/>
        </p:nvSpPr>
        <p:spPr>
          <a:xfrm>
            <a:off x="9367446" y="5575799"/>
            <a:ext cx="2113210" cy="584775"/>
          </a:xfrm>
          <a:prstGeom prst="rect">
            <a:avLst/>
          </a:prstGeom>
          <a:noFill/>
        </p:spPr>
        <p:txBody>
          <a:bodyPr wrap="square" rtlCol="0">
            <a:spAutoFit/>
          </a:bodyPr>
          <a:lstStyle/>
          <a:p>
            <a:pPr algn="r"/>
            <a:r>
              <a:rPr lang="en-US" sz="3200" dirty="0" err="1">
                <a:solidFill>
                  <a:schemeClr val="accent6"/>
                </a:solidFill>
              </a:rPr>
              <a:t>Varios</a:t>
            </a:r>
            <a:endParaRPr lang="en-US" sz="3200" dirty="0">
              <a:solidFill>
                <a:schemeClr val="accent6"/>
              </a:solidFill>
            </a:endParaRPr>
          </a:p>
        </p:txBody>
      </p:sp>
      <p:sp>
        <p:nvSpPr>
          <p:cNvPr id="11" name="TextBox 10">
            <a:extLst>
              <a:ext uri="{FF2B5EF4-FFF2-40B4-BE49-F238E27FC236}">
                <a16:creationId xmlns:a16="http://schemas.microsoft.com/office/drawing/2014/main" id="{352F4912-042A-2046-BF7C-2EDB1C86323E}"/>
              </a:ext>
            </a:extLst>
          </p:cNvPr>
          <p:cNvSpPr txBox="1"/>
          <p:nvPr/>
        </p:nvSpPr>
        <p:spPr>
          <a:xfrm>
            <a:off x="8252109" y="2143452"/>
            <a:ext cx="3333407" cy="584775"/>
          </a:xfrm>
          <a:prstGeom prst="rect">
            <a:avLst/>
          </a:prstGeom>
          <a:noFill/>
        </p:spPr>
        <p:txBody>
          <a:bodyPr wrap="square" rtlCol="0">
            <a:spAutoFit/>
          </a:bodyPr>
          <a:lstStyle/>
          <a:p>
            <a:pPr algn="r"/>
            <a:r>
              <a:rPr lang="en-US" sz="3200" dirty="0" err="1">
                <a:solidFill>
                  <a:schemeClr val="accent6"/>
                </a:solidFill>
              </a:rPr>
              <a:t>Ambiente</a:t>
            </a:r>
            <a:endParaRPr lang="en-US" sz="3200" dirty="0">
              <a:solidFill>
                <a:schemeClr val="accent6"/>
              </a:solidFill>
            </a:endParaRPr>
          </a:p>
        </p:txBody>
      </p:sp>
      <p:sp>
        <p:nvSpPr>
          <p:cNvPr id="5" name="Slide Number Placeholder 4">
            <a:extLst>
              <a:ext uri="{FF2B5EF4-FFF2-40B4-BE49-F238E27FC236}">
                <a16:creationId xmlns:a16="http://schemas.microsoft.com/office/drawing/2014/main" id="{04FD3CE7-7F89-F04D-A2AA-7351A30C151C}"/>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19</a:t>
            </a:fld>
            <a:endParaRPr lang="en-US">
              <a:solidFill>
                <a:prstClr val="black">
                  <a:lumMod val="95000"/>
                  <a:lumOff val="5000"/>
                </a:prstClr>
              </a:solidFill>
            </a:endParaRPr>
          </a:p>
        </p:txBody>
      </p:sp>
      <p:sp>
        <p:nvSpPr>
          <p:cNvPr id="13" name="Rectangle 12">
            <a:extLst>
              <a:ext uri="{FF2B5EF4-FFF2-40B4-BE49-F238E27FC236}">
                <a16:creationId xmlns:a16="http://schemas.microsoft.com/office/drawing/2014/main" id="{5855CDCA-B920-B342-96D3-DDCB3EB06E56}"/>
              </a:ext>
            </a:extLst>
          </p:cNvPr>
          <p:cNvSpPr/>
          <p:nvPr/>
        </p:nvSpPr>
        <p:spPr>
          <a:xfrm>
            <a:off x="456063" y="697423"/>
            <a:ext cx="6029466" cy="3207065"/>
          </a:xfrm>
          <a:prstGeom prst="rect">
            <a:avLst/>
          </a:prstGeom>
          <a:noFill/>
          <a:ln w="6350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4" name="TextBox 13">
            <a:extLst>
              <a:ext uri="{FF2B5EF4-FFF2-40B4-BE49-F238E27FC236}">
                <a16:creationId xmlns:a16="http://schemas.microsoft.com/office/drawing/2014/main" id="{352F4912-042A-2046-BF7C-2EDB1C86323E}"/>
              </a:ext>
            </a:extLst>
          </p:cNvPr>
          <p:cNvSpPr txBox="1"/>
          <p:nvPr/>
        </p:nvSpPr>
        <p:spPr>
          <a:xfrm>
            <a:off x="2943228" y="3266461"/>
            <a:ext cx="3333407" cy="584775"/>
          </a:xfrm>
          <a:prstGeom prst="rect">
            <a:avLst/>
          </a:prstGeom>
          <a:noFill/>
        </p:spPr>
        <p:txBody>
          <a:bodyPr wrap="square" rtlCol="0">
            <a:spAutoFit/>
          </a:bodyPr>
          <a:lstStyle/>
          <a:p>
            <a:pPr algn="r"/>
            <a:r>
              <a:rPr lang="en-US" sz="3200" dirty="0">
                <a:solidFill>
                  <a:schemeClr val="accent6"/>
                </a:solidFill>
              </a:rPr>
              <a:t>Editor de </a:t>
            </a:r>
            <a:r>
              <a:rPr lang="en-US" sz="3200" dirty="0" err="1">
                <a:solidFill>
                  <a:schemeClr val="accent6"/>
                </a:solidFill>
              </a:rPr>
              <a:t>código</a:t>
            </a:r>
            <a:r>
              <a:rPr lang="en-US" sz="3200" dirty="0">
                <a:solidFill>
                  <a:schemeClr val="accent6"/>
                </a:solidFill>
              </a:rPr>
              <a:t> </a:t>
            </a:r>
          </a:p>
        </p:txBody>
      </p:sp>
    </p:spTree>
    <p:extLst>
      <p:ext uri="{BB962C8B-B14F-4D97-AF65-F5344CB8AC3E}">
        <p14:creationId xmlns:p14="http://schemas.microsoft.com/office/powerpoint/2010/main" val="40641705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AA175D7-5CDE-F218-B611-2B775696ADF6}"/>
              </a:ext>
            </a:extLst>
          </p:cNvPr>
          <p:cNvSpPr>
            <a:spLocks noGrp="1"/>
          </p:cNvSpPr>
          <p:nvPr>
            <p:ph type="title"/>
          </p:nvPr>
        </p:nvSpPr>
        <p:spPr/>
        <p:txBody>
          <a:bodyPr/>
          <a:lstStyle/>
          <a:p>
            <a:r>
              <a:rPr lang="es-CL" dirty="0"/>
              <a:t>Ciencia de datos</a:t>
            </a:r>
          </a:p>
        </p:txBody>
      </p:sp>
      <p:sp>
        <p:nvSpPr>
          <p:cNvPr id="3" name="Marcador de contenido 2">
            <a:extLst>
              <a:ext uri="{FF2B5EF4-FFF2-40B4-BE49-F238E27FC236}">
                <a16:creationId xmlns:a16="http://schemas.microsoft.com/office/drawing/2014/main" id="{A41C688F-8825-B6C5-EDDE-98DE2AD0D358}"/>
              </a:ext>
            </a:extLst>
          </p:cNvPr>
          <p:cNvSpPr>
            <a:spLocks noGrp="1"/>
          </p:cNvSpPr>
          <p:nvPr>
            <p:ph idx="1"/>
          </p:nvPr>
        </p:nvSpPr>
        <p:spPr>
          <a:xfrm>
            <a:off x="1024128" y="2286000"/>
            <a:ext cx="9720071" cy="2079523"/>
          </a:xfrm>
        </p:spPr>
        <p:txBody>
          <a:bodyPr/>
          <a:lstStyle/>
          <a:p>
            <a:r>
              <a:rPr lang="es-MX" dirty="0"/>
              <a:t>“La </a:t>
            </a:r>
            <a:r>
              <a:rPr lang="es-MX" b="1" dirty="0"/>
              <a:t>ciencia de datos</a:t>
            </a:r>
            <a:r>
              <a:rPr lang="es-MX" dirty="0"/>
              <a:t> es un campo académico interdisciplinario que utiliza </a:t>
            </a:r>
            <a:r>
              <a:rPr lang="es-MX" dirty="0">
                <a:hlinkClick r:id="rId2" tooltip="Estadística"/>
              </a:rPr>
              <a:t>estadística</a:t>
            </a:r>
            <a:r>
              <a:rPr lang="es-MX" dirty="0"/>
              <a:t>, </a:t>
            </a:r>
            <a:r>
              <a:rPr lang="es-MX" dirty="0">
                <a:hlinkClick r:id="rId3" tooltip="Computación científica"/>
              </a:rPr>
              <a:t>computación científica</a:t>
            </a:r>
            <a:r>
              <a:rPr lang="es-MX" dirty="0"/>
              <a:t>, </a:t>
            </a:r>
            <a:r>
              <a:rPr lang="es-MX" dirty="0">
                <a:hlinkClick r:id="rId4" tooltip="Método científico"/>
              </a:rPr>
              <a:t>métodos</a:t>
            </a:r>
            <a:r>
              <a:rPr lang="es-MX" dirty="0"/>
              <a:t>, procesos, </a:t>
            </a:r>
            <a:r>
              <a:rPr lang="es-MX" dirty="0">
                <a:hlinkClick r:id="rId5" tooltip="Algoritmo"/>
              </a:rPr>
              <a:t>algoritmos</a:t>
            </a:r>
            <a:r>
              <a:rPr lang="es-MX" dirty="0"/>
              <a:t> y sistemas científicos para obtener (recolectar o extraer), tratar, analizar y presentar informes a partir de datos ruidosos, estructurados y no estructurados.​ La ciencia de datos es multifacética y puede describirse como una ciencia, un paradigma de investigación, un método de investigación, una disciplina, un </a:t>
            </a:r>
            <a:r>
              <a:rPr lang="es-MX" dirty="0">
                <a:hlinkClick r:id="rId6" tooltip="Flujo de trabajo"/>
              </a:rPr>
              <a:t>flujo de trabajo</a:t>
            </a:r>
            <a:r>
              <a:rPr lang="es-MX" dirty="0"/>
              <a:t> o una profesión”. </a:t>
            </a:r>
            <a:endParaRPr lang="es-CL" dirty="0"/>
          </a:p>
        </p:txBody>
      </p:sp>
      <p:sp>
        <p:nvSpPr>
          <p:cNvPr id="5" name="CuadroTexto 4">
            <a:extLst>
              <a:ext uri="{FF2B5EF4-FFF2-40B4-BE49-F238E27FC236}">
                <a16:creationId xmlns:a16="http://schemas.microsoft.com/office/drawing/2014/main" id="{D6DD5F59-C9F4-3D6F-6B47-292A6A2B5CCC}"/>
              </a:ext>
            </a:extLst>
          </p:cNvPr>
          <p:cNvSpPr txBox="1"/>
          <p:nvPr/>
        </p:nvSpPr>
        <p:spPr>
          <a:xfrm>
            <a:off x="5884163" y="4403837"/>
            <a:ext cx="6096000" cy="369332"/>
          </a:xfrm>
          <a:prstGeom prst="rect">
            <a:avLst/>
          </a:prstGeom>
          <a:noFill/>
        </p:spPr>
        <p:txBody>
          <a:bodyPr wrap="square">
            <a:spAutoFit/>
          </a:bodyPr>
          <a:lstStyle/>
          <a:p>
            <a:r>
              <a:rPr lang="es-MX" dirty="0">
                <a:hlinkClick r:id="rId7"/>
              </a:rPr>
              <a:t>https://es.wikipedia.org/wiki/Ciencia_de_datos</a:t>
            </a:r>
            <a:r>
              <a:rPr lang="es-MX" dirty="0"/>
              <a:t> </a:t>
            </a:r>
            <a:endParaRPr lang="es-CL" dirty="0"/>
          </a:p>
        </p:txBody>
      </p:sp>
    </p:spTree>
    <p:extLst>
      <p:ext uri="{BB962C8B-B14F-4D97-AF65-F5344CB8AC3E}">
        <p14:creationId xmlns:p14="http://schemas.microsoft.com/office/powerpoint/2010/main" val="13919628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502443" y="2752468"/>
            <a:ext cx="11187112" cy="1463040"/>
          </a:xfrm>
        </p:spPr>
        <p:txBody>
          <a:bodyPr/>
          <a:lstStyle/>
          <a:p>
            <a:r>
              <a:rPr lang="en-US" dirty="0" err="1">
                <a:latin typeface="+mn-lt"/>
              </a:rPr>
              <a:t>Tipos</a:t>
            </a:r>
            <a:r>
              <a:rPr lang="en-US" dirty="0">
                <a:latin typeface="+mn-lt"/>
              </a:rPr>
              <a:t> de </a:t>
            </a:r>
            <a:r>
              <a:rPr lang="en-US" dirty="0" err="1">
                <a:latin typeface="+mn-lt"/>
              </a:rPr>
              <a:t>dato</a:t>
            </a:r>
            <a:endParaRPr lang="en-US" dirty="0">
              <a:latin typeface="+mn-lt"/>
            </a:endParaRPr>
          </a:p>
        </p:txBody>
      </p:sp>
    </p:spTree>
    <p:extLst>
      <p:ext uri="{BB962C8B-B14F-4D97-AF65-F5344CB8AC3E}">
        <p14:creationId xmlns:p14="http://schemas.microsoft.com/office/powerpoint/2010/main" val="30500769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EC1E4208-6BC0-5122-402F-FC826BF83772}"/>
              </a:ext>
            </a:extLst>
          </p:cNvPr>
          <p:cNvSpPr>
            <a:spLocks noGrp="1"/>
          </p:cNvSpPr>
          <p:nvPr>
            <p:ph type="title"/>
          </p:nvPr>
        </p:nvSpPr>
        <p:spPr/>
        <p:txBody>
          <a:bodyPr/>
          <a:lstStyle/>
          <a:p>
            <a:r>
              <a:rPr lang="es-CL" dirty="0"/>
              <a:t>Tipos de dato</a:t>
            </a:r>
          </a:p>
        </p:txBody>
      </p:sp>
      <p:pic>
        <p:nvPicPr>
          <p:cNvPr id="6" name="Imagen 5" descr="Diagrama&#10;&#10;Descripción generada automáticamente">
            <a:extLst>
              <a:ext uri="{FF2B5EF4-FFF2-40B4-BE49-F238E27FC236}">
                <a16:creationId xmlns:a16="http://schemas.microsoft.com/office/drawing/2014/main" id="{8C6096A0-0ACB-C211-955C-BA75606DA26E}"/>
              </a:ext>
            </a:extLst>
          </p:cNvPr>
          <p:cNvPicPr>
            <a:picLocks noChangeAspect="1"/>
          </p:cNvPicPr>
          <p:nvPr/>
        </p:nvPicPr>
        <p:blipFill>
          <a:blip r:embed="rId2"/>
          <a:stretch>
            <a:fillRect/>
          </a:stretch>
        </p:blipFill>
        <p:spPr>
          <a:xfrm>
            <a:off x="3486203" y="2260600"/>
            <a:ext cx="4076807" cy="3763809"/>
          </a:xfrm>
          <a:prstGeom prst="rect">
            <a:avLst/>
          </a:prstGeom>
        </p:spPr>
      </p:pic>
    </p:spTree>
    <p:extLst>
      <p:ext uri="{BB962C8B-B14F-4D97-AF65-F5344CB8AC3E}">
        <p14:creationId xmlns:p14="http://schemas.microsoft.com/office/powerpoint/2010/main" val="15909353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681B797-8B8E-0F22-7C2E-E14DAE96D7AB}"/>
              </a:ext>
            </a:extLst>
          </p:cNvPr>
          <p:cNvSpPr>
            <a:spLocks noGrp="1"/>
          </p:cNvSpPr>
          <p:nvPr>
            <p:ph type="title"/>
          </p:nvPr>
        </p:nvSpPr>
        <p:spPr/>
        <p:txBody>
          <a:bodyPr/>
          <a:lstStyle/>
          <a:p>
            <a:r>
              <a:rPr lang="es-CL" dirty="0"/>
              <a:t>1. Vectores</a:t>
            </a:r>
          </a:p>
        </p:txBody>
      </p:sp>
      <p:pic>
        <p:nvPicPr>
          <p:cNvPr id="5" name="Imagen 4">
            <a:extLst>
              <a:ext uri="{FF2B5EF4-FFF2-40B4-BE49-F238E27FC236}">
                <a16:creationId xmlns:a16="http://schemas.microsoft.com/office/drawing/2014/main" id="{C95AC915-9E0C-2E0C-FEB1-62D8C37F3BA9}"/>
              </a:ext>
            </a:extLst>
          </p:cNvPr>
          <p:cNvPicPr>
            <a:picLocks noChangeAspect="1"/>
          </p:cNvPicPr>
          <p:nvPr/>
        </p:nvPicPr>
        <p:blipFill rotWithShape="1">
          <a:blip r:embed="rId2"/>
          <a:srcRect r="39014"/>
          <a:stretch/>
        </p:blipFill>
        <p:spPr>
          <a:xfrm>
            <a:off x="1265428" y="1843532"/>
            <a:ext cx="5160772" cy="4532727"/>
          </a:xfrm>
          <a:prstGeom prst="rect">
            <a:avLst/>
          </a:prstGeom>
        </p:spPr>
      </p:pic>
      <p:sp>
        <p:nvSpPr>
          <p:cNvPr id="6" name="Rectangle 1">
            <a:extLst>
              <a:ext uri="{FF2B5EF4-FFF2-40B4-BE49-F238E27FC236}">
                <a16:creationId xmlns:a16="http://schemas.microsoft.com/office/drawing/2014/main" id="{76CEA1BA-1C72-BC7F-00A6-BB2A5073EC60}"/>
              </a:ext>
            </a:extLst>
          </p:cNvPr>
          <p:cNvSpPr>
            <a:spLocks noChangeArrowheads="1"/>
          </p:cNvSpPr>
          <p:nvPr/>
        </p:nvSpPr>
        <p:spPr bwMode="auto">
          <a:xfrm>
            <a:off x="7874000" y="2875344"/>
            <a:ext cx="3052572"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CL" altLang="es-CL" sz="3200" b="0" i="0" u="none" strike="noStrike" cap="none" normalizeH="0" baseline="0" dirty="0" err="1">
                <a:ln>
                  <a:noFill/>
                </a:ln>
                <a:solidFill>
                  <a:schemeClr val="tx1"/>
                </a:solidFill>
                <a:effectLst/>
                <a:latin typeface="Arial Unicode MS"/>
              </a:rPr>
              <a:t>class</a:t>
            </a:r>
            <a:r>
              <a:rPr kumimoji="0" lang="es-CL" altLang="es-CL" sz="3200" b="0" i="0" u="none" strike="noStrike" cap="none" normalizeH="0" baseline="0" dirty="0">
                <a:ln>
                  <a:noFill/>
                </a:ln>
                <a:solidFill>
                  <a:schemeClr val="tx1"/>
                </a:solidFill>
                <a:effectLst/>
                <a:latin typeface="Arial Unicode MS"/>
              </a:rPr>
              <a:t>()</a:t>
            </a:r>
          </a:p>
          <a:p>
            <a:pPr marL="0" marR="0" lvl="0" indent="0" algn="l" defTabSz="914400" rtl="0" eaLnBrk="0" fontAlgn="base" latinLnBrk="0" hangingPunct="0">
              <a:lnSpc>
                <a:spcPct val="100000"/>
              </a:lnSpc>
              <a:spcBef>
                <a:spcPct val="0"/>
              </a:spcBef>
              <a:spcAft>
                <a:spcPct val="0"/>
              </a:spcAft>
              <a:buClrTx/>
              <a:buSzTx/>
              <a:buFontTx/>
              <a:buNone/>
              <a:tabLst/>
            </a:pPr>
            <a:r>
              <a:rPr lang="es-CL" altLang="es-CL" sz="3200" dirty="0" err="1">
                <a:latin typeface="Arial Unicode MS"/>
              </a:rPr>
              <a:t>lenght</a:t>
            </a:r>
            <a:r>
              <a:rPr lang="es-CL" altLang="es-CL" sz="3200" dirty="0">
                <a:latin typeface="Arial Unicode MS"/>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s-CL" altLang="es-CL" sz="3200" b="0" i="0" u="none" strike="noStrike" cap="none" normalizeH="0" baseline="0" dirty="0">
                <a:ln>
                  <a:noFill/>
                </a:ln>
                <a:solidFill>
                  <a:schemeClr val="tx1"/>
                </a:solidFill>
                <a:effectLst/>
                <a:latin typeface="Arial Unicode MS"/>
              </a:rPr>
              <a:t>c()</a:t>
            </a:r>
            <a:endParaRPr kumimoji="0" lang="es-CL" altLang="es-CL" sz="6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3209215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AA29246-A1EE-9A69-AA97-AD5C83247E35}"/>
              </a:ext>
            </a:extLst>
          </p:cNvPr>
          <p:cNvSpPr>
            <a:spLocks noGrp="1"/>
          </p:cNvSpPr>
          <p:nvPr>
            <p:ph type="title"/>
          </p:nvPr>
        </p:nvSpPr>
        <p:spPr/>
        <p:txBody>
          <a:bodyPr/>
          <a:lstStyle/>
          <a:p>
            <a:r>
              <a:rPr lang="es-CL" dirty="0"/>
              <a:t>funciones</a:t>
            </a:r>
          </a:p>
        </p:txBody>
      </p:sp>
    </p:spTree>
    <p:extLst>
      <p:ext uri="{BB962C8B-B14F-4D97-AF65-F5344CB8AC3E}">
        <p14:creationId xmlns:p14="http://schemas.microsoft.com/office/powerpoint/2010/main" val="39200427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descr="Imagen que contiene Gráfico&#10;&#10;Descripción generada automáticamente">
            <a:extLst>
              <a:ext uri="{FF2B5EF4-FFF2-40B4-BE49-F238E27FC236}">
                <a16:creationId xmlns:a16="http://schemas.microsoft.com/office/drawing/2014/main" id="{DDBAB61B-FDD4-C733-B088-9F62C26A76F8}"/>
              </a:ext>
            </a:extLst>
          </p:cNvPr>
          <p:cNvPicPr>
            <a:picLocks noChangeAspect="1"/>
          </p:cNvPicPr>
          <p:nvPr/>
        </p:nvPicPr>
        <p:blipFill>
          <a:blip r:embed="rId2"/>
          <a:stretch>
            <a:fillRect/>
          </a:stretch>
        </p:blipFill>
        <p:spPr>
          <a:xfrm>
            <a:off x="2027154" y="1139144"/>
            <a:ext cx="8137691" cy="4579712"/>
          </a:xfrm>
          <a:prstGeom prst="rect">
            <a:avLst/>
          </a:prstGeom>
        </p:spPr>
      </p:pic>
    </p:spTree>
    <p:extLst>
      <p:ext uri="{BB962C8B-B14F-4D97-AF65-F5344CB8AC3E}">
        <p14:creationId xmlns:p14="http://schemas.microsoft.com/office/powerpoint/2010/main" val="6002417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descr="Imagen que contiene Diagrama&#10;&#10;Descripción generada automáticamente">
            <a:extLst>
              <a:ext uri="{FF2B5EF4-FFF2-40B4-BE49-F238E27FC236}">
                <a16:creationId xmlns:a16="http://schemas.microsoft.com/office/drawing/2014/main" id="{AC333B39-9CC5-81BF-EBA2-FA922F51DFDB}"/>
              </a:ext>
            </a:extLst>
          </p:cNvPr>
          <p:cNvPicPr>
            <a:picLocks noChangeAspect="1"/>
          </p:cNvPicPr>
          <p:nvPr/>
        </p:nvPicPr>
        <p:blipFill>
          <a:blip r:embed="rId2"/>
          <a:stretch>
            <a:fillRect/>
          </a:stretch>
        </p:blipFill>
        <p:spPr>
          <a:xfrm>
            <a:off x="2319360" y="1092200"/>
            <a:ext cx="8304521" cy="4673600"/>
          </a:xfrm>
          <a:prstGeom prst="rect">
            <a:avLst/>
          </a:prstGeom>
        </p:spPr>
      </p:pic>
    </p:spTree>
    <p:extLst>
      <p:ext uri="{BB962C8B-B14F-4D97-AF65-F5344CB8AC3E}">
        <p14:creationId xmlns:p14="http://schemas.microsoft.com/office/powerpoint/2010/main" val="24824119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AA29246-A1EE-9A69-AA97-AD5C83247E35}"/>
              </a:ext>
            </a:extLst>
          </p:cNvPr>
          <p:cNvSpPr>
            <a:spLocks noGrp="1"/>
          </p:cNvSpPr>
          <p:nvPr>
            <p:ph type="title"/>
          </p:nvPr>
        </p:nvSpPr>
        <p:spPr/>
        <p:txBody>
          <a:bodyPr/>
          <a:lstStyle/>
          <a:p>
            <a:r>
              <a:rPr lang="es-CL" dirty="0"/>
              <a:t>Objetos</a:t>
            </a:r>
          </a:p>
        </p:txBody>
      </p:sp>
    </p:spTree>
    <p:extLst>
      <p:ext uri="{BB962C8B-B14F-4D97-AF65-F5344CB8AC3E}">
        <p14:creationId xmlns:p14="http://schemas.microsoft.com/office/powerpoint/2010/main" val="31080952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descr="Diagrama&#10;&#10;Descripción generada automáticamente">
            <a:extLst>
              <a:ext uri="{FF2B5EF4-FFF2-40B4-BE49-F238E27FC236}">
                <a16:creationId xmlns:a16="http://schemas.microsoft.com/office/drawing/2014/main" id="{6B08B3A5-1B98-52EF-0500-74BB19901A6F}"/>
              </a:ext>
            </a:extLst>
          </p:cNvPr>
          <p:cNvPicPr>
            <a:picLocks noChangeAspect="1"/>
          </p:cNvPicPr>
          <p:nvPr/>
        </p:nvPicPr>
        <p:blipFill>
          <a:blip r:embed="rId2"/>
          <a:stretch>
            <a:fillRect/>
          </a:stretch>
        </p:blipFill>
        <p:spPr>
          <a:xfrm>
            <a:off x="3009" y="0"/>
            <a:ext cx="12185982" cy="6858000"/>
          </a:xfrm>
          <a:prstGeom prst="rect">
            <a:avLst/>
          </a:prstGeom>
        </p:spPr>
      </p:pic>
    </p:spTree>
    <p:extLst>
      <p:ext uri="{BB962C8B-B14F-4D97-AF65-F5344CB8AC3E}">
        <p14:creationId xmlns:p14="http://schemas.microsoft.com/office/powerpoint/2010/main" val="2841923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502443" y="2752468"/>
            <a:ext cx="11187112" cy="1463040"/>
          </a:xfrm>
        </p:spPr>
        <p:txBody>
          <a:bodyPr/>
          <a:lstStyle/>
          <a:p>
            <a:r>
              <a:rPr lang="en-US" dirty="0" err="1">
                <a:latin typeface="+mn-lt"/>
              </a:rPr>
              <a:t>librerías</a:t>
            </a:r>
            <a:endParaRPr lang="en-US" dirty="0">
              <a:latin typeface="+mn-lt"/>
            </a:endParaRPr>
          </a:p>
        </p:txBody>
      </p:sp>
    </p:spTree>
    <p:extLst>
      <p:ext uri="{BB962C8B-B14F-4D97-AF65-F5344CB8AC3E}">
        <p14:creationId xmlns:p14="http://schemas.microsoft.com/office/powerpoint/2010/main" val="18044001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F42A8B8-1127-C39D-DBFD-8BFCA55021D9}"/>
              </a:ext>
            </a:extLst>
          </p:cNvPr>
          <p:cNvSpPr>
            <a:spLocks noGrp="1"/>
          </p:cNvSpPr>
          <p:nvPr>
            <p:ph type="title"/>
          </p:nvPr>
        </p:nvSpPr>
        <p:spPr/>
        <p:txBody>
          <a:bodyPr/>
          <a:lstStyle/>
          <a:p>
            <a:r>
              <a:rPr lang="es-CL" dirty="0"/>
              <a:t>¿qué son las librerías?</a:t>
            </a:r>
          </a:p>
        </p:txBody>
      </p:sp>
      <p:pic>
        <p:nvPicPr>
          <p:cNvPr id="4" name="Imagen 3" descr="Imagen que contiene reloj, fútbol&#10;&#10;Descripción generada automáticamente">
            <a:extLst>
              <a:ext uri="{FF2B5EF4-FFF2-40B4-BE49-F238E27FC236}">
                <a16:creationId xmlns:a16="http://schemas.microsoft.com/office/drawing/2014/main" id="{A4E25D3C-76D7-8F72-720D-6C4C2FEFF184}"/>
              </a:ext>
            </a:extLst>
          </p:cNvPr>
          <p:cNvPicPr>
            <a:picLocks noChangeAspect="1"/>
          </p:cNvPicPr>
          <p:nvPr/>
        </p:nvPicPr>
        <p:blipFill>
          <a:blip r:embed="rId2"/>
          <a:stretch>
            <a:fillRect/>
          </a:stretch>
        </p:blipFill>
        <p:spPr>
          <a:xfrm>
            <a:off x="3392487" y="1757878"/>
            <a:ext cx="4837113" cy="4676259"/>
          </a:xfrm>
          <a:prstGeom prst="rect">
            <a:avLst/>
          </a:prstGeom>
        </p:spPr>
      </p:pic>
    </p:spTree>
    <p:extLst>
      <p:ext uri="{BB962C8B-B14F-4D97-AF65-F5344CB8AC3E}">
        <p14:creationId xmlns:p14="http://schemas.microsoft.com/office/powerpoint/2010/main" val="31727575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62CB5F0-75CE-8B2E-6DBB-93B56240473B}"/>
              </a:ext>
            </a:extLst>
          </p:cNvPr>
          <p:cNvSpPr>
            <a:spLocks noGrp="1"/>
          </p:cNvSpPr>
          <p:nvPr>
            <p:ph type="title"/>
          </p:nvPr>
        </p:nvSpPr>
        <p:spPr/>
        <p:txBody>
          <a:bodyPr/>
          <a:lstStyle/>
          <a:p>
            <a:r>
              <a:rPr lang="es-CL" dirty="0"/>
              <a:t>Programar</a:t>
            </a:r>
          </a:p>
        </p:txBody>
      </p:sp>
      <p:sp>
        <p:nvSpPr>
          <p:cNvPr id="3" name="Marcador de contenido 2">
            <a:extLst>
              <a:ext uri="{FF2B5EF4-FFF2-40B4-BE49-F238E27FC236}">
                <a16:creationId xmlns:a16="http://schemas.microsoft.com/office/drawing/2014/main" id="{C3884B98-4390-1EAB-72AA-9BAF9AC59507}"/>
              </a:ext>
            </a:extLst>
          </p:cNvPr>
          <p:cNvSpPr>
            <a:spLocks noGrp="1"/>
          </p:cNvSpPr>
          <p:nvPr>
            <p:ph idx="1"/>
          </p:nvPr>
        </p:nvSpPr>
        <p:spPr>
          <a:xfrm>
            <a:off x="1031503" y="1863213"/>
            <a:ext cx="10136369" cy="4023360"/>
          </a:xfrm>
        </p:spPr>
        <p:txBody>
          <a:bodyPr/>
          <a:lstStyle/>
          <a:p>
            <a:r>
              <a:rPr lang="es-MX" dirty="0"/>
              <a:t>La </a:t>
            </a:r>
            <a:r>
              <a:rPr lang="es-MX" b="1" dirty="0"/>
              <a:t>programación</a:t>
            </a:r>
            <a:r>
              <a:rPr lang="es-MX" dirty="0"/>
              <a:t> es el proceso de crear un </a:t>
            </a:r>
            <a:r>
              <a:rPr lang="es-MX" dirty="0">
                <a:hlinkClick r:id="rId2" tooltip="Conjunto de instrucciones"/>
              </a:rPr>
              <a:t>conjunto de instrucciones</a:t>
            </a:r>
            <a:r>
              <a:rPr lang="es-MX" dirty="0"/>
              <a:t> que le dicen a una computadora como realizar algún tipo de tarea. Pero no solo la acción de escribir un </a:t>
            </a:r>
            <a:r>
              <a:rPr lang="es-MX" dirty="0">
                <a:hlinkClick r:id="rId3" tooltip="Lenguaje de programación"/>
              </a:rPr>
              <a:t>código</a:t>
            </a:r>
            <a:r>
              <a:rPr lang="es-MX" dirty="0"/>
              <a:t> para que la computadora o el </a:t>
            </a:r>
            <a:r>
              <a:rPr lang="es-MX" dirty="0">
                <a:hlinkClick r:id="rId4" tooltip="Software"/>
              </a:rPr>
              <a:t>software</a:t>
            </a:r>
            <a:r>
              <a:rPr lang="es-MX" dirty="0"/>
              <a:t> lo ejecute. Incluye, además, todas las tareas necesarias para que el código funcione correctamente y cumpla el objetivo para el cual se escribió.</a:t>
            </a:r>
          </a:p>
          <a:p>
            <a:r>
              <a:rPr lang="es-MX" dirty="0"/>
              <a:t>En la actualidad, la noción de programación se encuentra muy asociada a la creación de aplicaciones de </a:t>
            </a:r>
            <a:r>
              <a:rPr lang="es-MX" dirty="0">
                <a:hlinkClick r:id="rId5" tooltip="Informática"/>
              </a:rPr>
              <a:t>informática</a:t>
            </a:r>
            <a:r>
              <a:rPr lang="es-MX" dirty="0"/>
              <a:t> y </a:t>
            </a:r>
            <a:r>
              <a:rPr lang="es-MX" dirty="0">
                <a:hlinkClick r:id="rId6" tooltip="Videojuegos"/>
              </a:rPr>
              <a:t>videojuegos</a:t>
            </a:r>
            <a:r>
              <a:rPr lang="es-MX" dirty="0"/>
              <a:t>. En este sentido, es el proceso por el cual una persona desarrolla un programa, valiéndose de una herramienta que le permita escribir el código (el cual puede estar en uno o varios lenguajes, como </a:t>
            </a:r>
            <a:r>
              <a:rPr lang="es-MX" dirty="0">
                <a:hlinkClick r:id="rId7" tooltip="C++"/>
              </a:rPr>
              <a:t>C++</a:t>
            </a:r>
            <a:r>
              <a:rPr lang="es-MX" dirty="0"/>
              <a:t>, </a:t>
            </a:r>
            <a:r>
              <a:rPr lang="es-MX" dirty="0">
                <a:hlinkClick r:id="rId8" tooltip="Java (lenguaje de programación)"/>
              </a:rPr>
              <a:t>Java</a:t>
            </a:r>
            <a:r>
              <a:rPr lang="es-MX" dirty="0"/>
              <a:t> y </a:t>
            </a:r>
            <a:r>
              <a:rPr lang="es-MX" dirty="0">
                <a:hlinkClick r:id="rId9" tooltip="Python"/>
              </a:rPr>
              <a:t>Python</a:t>
            </a:r>
            <a:r>
              <a:rPr lang="es-MX" dirty="0"/>
              <a:t>, entre muchos otros) y de otra que sea capaz de “traducirlo” a lo que se conoce como </a:t>
            </a:r>
            <a:r>
              <a:rPr lang="es-MX" dirty="0">
                <a:hlinkClick r:id="rId10" tooltip="Lenguaje de máquina"/>
              </a:rPr>
              <a:t>lenguaje de máquina</a:t>
            </a:r>
            <a:r>
              <a:rPr lang="es-MX" dirty="0"/>
              <a:t>, que puede "comprender" el </a:t>
            </a:r>
            <a:r>
              <a:rPr lang="es-MX" dirty="0">
                <a:hlinkClick r:id="rId11"/>
              </a:rPr>
              <a:t>microprocesador</a:t>
            </a:r>
            <a:r>
              <a:rPr lang="es-MX" dirty="0"/>
              <a:t>.</a:t>
            </a:r>
          </a:p>
          <a:p>
            <a:endParaRPr lang="es-CL" dirty="0"/>
          </a:p>
        </p:txBody>
      </p:sp>
      <p:sp>
        <p:nvSpPr>
          <p:cNvPr id="5" name="CuadroTexto 4">
            <a:extLst>
              <a:ext uri="{FF2B5EF4-FFF2-40B4-BE49-F238E27FC236}">
                <a16:creationId xmlns:a16="http://schemas.microsoft.com/office/drawing/2014/main" id="{66E1AC49-22D4-8C1E-1314-30222C4EF041}"/>
              </a:ext>
            </a:extLst>
          </p:cNvPr>
          <p:cNvSpPr txBox="1"/>
          <p:nvPr/>
        </p:nvSpPr>
        <p:spPr>
          <a:xfrm>
            <a:off x="5751871" y="6024225"/>
            <a:ext cx="6096000" cy="369332"/>
          </a:xfrm>
          <a:prstGeom prst="rect">
            <a:avLst/>
          </a:prstGeom>
          <a:noFill/>
        </p:spPr>
        <p:txBody>
          <a:bodyPr wrap="square">
            <a:spAutoFit/>
          </a:bodyPr>
          <a:lstStyle/>
          <a:p>
            <a:r>
              <a:rPr lang="es-CL" dirty="0">
                <a:hlinkClick r:id="rId12"/>
              </a:rPr>
              <a:t>https://es.wikipedia.org/wiki/Programaci%C3%B3n</a:t>
            </a:r>
            <a:r>
              <a:rPr lang="es-CL" dirty="0"/>
              <a:t> </a:t>
            </a:r>
          </a:p>
        </p:txBody>
      </p:sp>
    </p:spTree>
    <p:extLst>
      <p:ext uri="{BB962C8B-B14F-4D97-AF65-F5344CB8AC3E}">
        <p14:creationId xmlns:p14="http://schemas.microsoft.com/office/powerpoint/2010/main" val="326926556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502443" y="2752468"/>
            <a:ext cx="11187112" cy="1463040"/>
          </a:xfrm>
        </p:spPr>
        <p:txBody>
          <a:bodyPr/>
          <a:lstStyle/>
          <a:p>
            <a:r>
              <a:rPr lang="en-US" dirty="0" err="1">
                <a:latin typeface="+mn-lt"/>
              </a:rPr>
              <a:t>Importar</a:t>
            </a:r>
            <a:r>
              <a:rPr lang="en-US" dirty="0">
                <a:latin typeface="+mn-lt"/>
              </a:rPr>
              <a:t> </a:t>
            </a:r>
            <a:r>
              <a:rPr lang="en-US" dirty="0" err="1">
                <a:latin typeface="+mn-lt"/>
              </a:rPr>
              <a:t>datos</a:t>
            </a:r>
            <a:endParaRPr lang="en-US" dirty="0">
              <a:latin typeface="+mn-lt"/>
            </a:endParaRPr>
          </a:p>
        </p:txBody>
      </p:sp>
    </p:spTree>
    <p:extLst>
      <p:ext uri="{BB962C8B-B14F-4D97-AF65-F5344CB8AC3E}">
        <p14:creationId xmlns:p14="http://schemas.microsoft.com/office/powerpoint/2010/main" val="251493361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29C9D02-5B6D-CC28-E9FA-58DF4FFD6AAE}"/>
              </a:ext>
            </a:extLst>
          </p:cNvPr>
          <p:cNvPicPr>
            <a:picLocks noChangeAspect="1"/>
          </p:cNvPicPr>
          <p:nvPr/>
        </p:nvPicPr>
        <p:blipFill>
          <a:blip r:embed="rId3"/>
          <a:stretch>
            <a:fillRect/>
          </a:stretch>
        </p:blipFill>
        <p:spPr>
          <a:xfrm>
            <a:off x="-165332" y="2314389"/>
            <a:ext cx="12098992" cy="3357790"/>
          </a:xfrm>
          <a:prstGeom prst="rect">
            <a:avLst/>
          </a:prstGeom>
        </p:spPr>
      </p:pic>
      <p:sp>
        <p:nvSpPr>
          <p:cNvPr id="7" name="object 10">
            <a:extLst>
              <a:ext uri="{FF2B5EF4-FFF2-40B4-BE49-F238E27FC236}">
                <a16:creationId xmlns:a16="http://schemas.microsoft.com/office/drawing/2014/main" id="{856B8654-628A-B24C-8BB0-39E6F5212A24}"/>
              </a:ext>
            </a:extLst>
          </p:cNvPr>
          <p:cNvSpPr txBox="1"/>
          <p:nvPr/>
        </p:nvSpPr>
        <p:spPr>
          <a:xfrm>
            <a:off x="-1" y="682728"/>
            <a:ext cx="12192001"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The Data Analysis Pipeline</a:t>
            </a:r>
            <a:endParaRPr sz="4400" dirty="0">
              <a:latin typeface="Tw Cen MT" panose="020B0602020104020603" pitchFamily="34" charset="77"/>
              <a:cs typeface="Helvetica Neue"/>
            </a:endParaRPr>
          </a:p>
        </p:txBody>
      </p:sp>
      <p:sp>
        <p:nvSpPr>
          <p:cNvPr id="8" name="Rectangle 7">
            <a:extLst>
              <a:ext uri="{FF2B5EF4-FFF2-40B4-BE49-F238E27FC236}">
                <a16:creationId xmlns:a16="http://schemas.microsoft.com/office/drawing/2014/main" id="{33CEA39C-04B8-C449-A1F5-D85D0CDDDD3A}"/>
              </a:ext>
            </a:extLst>
          </p:cNvPr>
          <p:cNvSpPr/>
          <p:nvPr/>
        </p:nvSpPr>
        <p:spPr>
          <a:xfrm>
            <a:off x="590069" y="3351740"/>
            <a:ext cx="1226856" cy="641544"/>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Tree>
    <p:extLst>
      <p:ext uri="{BB962C8B-B14F-4D97-AF65-F5344CB8AC3E}">
        <p14:creationId xmlns:p14="http://schemas.microsoft.com/office/powerpoint/2010/main" val="364592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Group 28"/>
          <p:cNvGrpSpPr/>
          <p:nvPr/>
        </p:nvGrpSpPr>
        <p:grpSpPr>
          <a:xfrm>
            <a:off x="2914649" y="1447800"/>
            <a:ext cx="6362700" cy="5410200"/>
            <a:chOff x="2914649" y="1447800"/>
            <a:chExt cx="6362700" cy="5410200"/>
          </a:xfrm>
        </p:grpSpPr>
        <p:pic>
          <p:nvPicPr>
            <p:cNvPr id="2" name="Picture 1"/>
            <p:cNvPicPr>
              <a:picLocks noChangeAspect="1"/>
            </p:cNvPicPr>
            <p:nvPr/>
          </p:nvPicPr>
          <p:blipFill>
            <a:blip r:embed="rId3"/>
            <a:stretch>
              <a:fillRect/>
            </a:stretch>
          </p:blipFill>
          <p:spPr>
            <a:xfrm>
              <a:off x="2914649" y="1447800"/>
              <a:ext cx="6362700" cy="5410200"/>
            </a:xfrm>
            <a:prstGeom prst="rect">
              <a:avLst/>
            </a:prstGeom>
          </p:spPr>
        </p:pic>
        <p:sp>
          <p:nvSpPr>
            <p:cNvPr id="25" name="Rectangle 24"/>
            <p:cNvSpPr/>
            <p:nvPr/>
          </p:nvSpPr>
          <p:spPr>
            <a:xfrm>
              <a:off x="4431323" y="2150347"/>
              <a:ext cx="1135464" cy="2763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5518220" y="2453472"/>
              <a:ext cx="1867318" cy="2763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5658897" y="2759947"/>
              <a:ext cx="2198914" cy="2763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6146241" y="3066421"/>
              <a:ext cx="1832149" cy="2763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Picture 3"/>
          <p:cNvPicPr>
            <a:picLocks noChangeAspect="1"/>
          </p:cNvPicPr>
          <p:nvPr/>
        </p:nvPicPr>
        <p:blipFill>
          <a:blip r:embed="rId4"/>
          <a:stretch>
            <a:fillRect/>
          </a:stretch>
        </p:blipFill>
        <p:spPr>
          <a:xfrm>
            <a:off x="5559813" y="427278"/>
            <a:ext cx="1011410" cy="1020522"/>
          </a:xfrm>
          <a:prstGeom prst="rect">
            <a:avLst/>
          </a:prstGeom>
        </p:spPr>
      </p:pic>
      <p:sp>
        <p:nvSpPr>
          <p:cNvPr id="5" name="TextBox 4"/>
          <p:cNvSpPr txBox="1"/>
          <p:nvPr/>
        </p:nvSpPr>
        <p:spPr>
          <a:xfrm>
            <a:off x="5721624" y="665191"/>
            <a:ext cx="687793" cy="523220"/>
          </a:xfrm>
          <a:prstGeom prst="rect">
            <a:avLst/>
          </a:prstGeom>
          <a:noFill/>
        </p:spPr>
        <p:txBody>
          <a:bodyPr wrap="square" rtlCol="0">
            <a:spAutoFit/>
          </a:bodyPr>
          <a:lstStyle/>
          <a:p>
            <a:pPr algn="ctr"/>
            <a:r>
              <a:rPr lang="en-US" sz="2800" dirty="0">
                <a:solidFill>
                  <a:schemeClr val="tx1">
                    <a:lumMod val="65000"/>
                    <a:lumOff val="35000"/>
                  </a:schemeClr>
                </a:solidFill>
              </a:rPr>
              <a:t>csv</a:t>
            </a:r>
            <a:endParaRPr lang="en-US" sz="4000" dirty="0">
              <a:solidFill>
                <a:schemeClr val="tx1">
                  <a:lumMod val="65000"/>
                  <a:lumOff val="35000"/>
                </a:schemeClr>
              </a:solidFill>
            </a:endParaRPr>
          </a:p>
        </p:txBody>
      </p:sp>
      <p:pic>
        <p:nvPicPr>
          <p:cNvPr id="17" name="Picture 16"/>
          <p:cNvPicPr>
            <a:picLocks noChangeAspect="1"/>
          </p:cNvPicPr>
          <p:nvPr/>
        </p:nvPicPr>
        <p:blipFill>
          <a:blip r:embed="rId5"/>
          <a:stretch>
            <a:fillRect/>
          </a:stretch>
        </p:blipFill>
        <p:spPr>
          <a:xfrm>
            <a:off x="4411272" y="2140575"/>
            <a:ext cx="609600" cy="317500"/>
          </a:xfrm>
          <a:prstGeom prst="rect">
            <a:avLst/>
          </a:prstGeom>
        </p:spPr>
      </p:pic>
      <p:pic>
        <p:nvPicPr>
          <p:cNvPr id="18" name="Picture 17"/>
          <p:cNvPicPr>
            <a:picLocks noChangeAspect="1"/>
          </p:cNvPicPr>
          <p:nvPr/>
        </p:nvPicPr>
        <p:blipFill>
          <a:blip r:embed="rId6"/>
          <a:stretch>
            <a:fillRect/>
          </a:stretch>
        </p:blipFill>
        <p:spPr>
          <a:xfrm>
            <a:off x="5018790" y="2148694"/>
            <a:ext cx="533400" cy="292100"/>
          </a:xfrm>
          <a:prstGeom prst="rect">
            <a:avLst/>
          </a:prstGeom>
        </p:spPr>
      </p:pic>
      <p:pic>
        <p:nvPicPr>
          <p:cNvPr id="19" name="Picture 18"/>
          <p:cNvPicPr>
            <a:picLocks noChangeAspect="1"/>
          </p:cNvPicPr>
          <p:nvPr/>
        </p:nvPicPr>
        <p:blipFill>
          <a:blip r:embed="rId7"/>
          <a:stretch>
            <a:fillRect/>
          </a:stretch>
        </p:blipFill>
        <p:spPr>
          <a:xfrm>
            <a:off x="5493753" y="2433387"/>
            <a:ext cx="965200" cy="317500"/>
          </a:xfrm>
          <a:prstGeom prst="rect">
            <a:avLst/>
          </a:prstGeom>
        </p:spPr>
      </p:pic>
      <p:pic>
        <p:nvPicPr>
          <p:cNvPr id="20" name="Picture 19"/>
          <p:cNvPicPr>
            <a:picLocks noChangeAspect="1"/>
          </p:cNvPicPr>
          <p:nvPr/>
        </p:nvPicPr>
        <p:blipFill>
          <a:blip r:embed="rId8"/>
          <a:stretch>
            <a:fillRect/>
          </a:stretch>
        </p:blipFill>
        <p:spPr>
          <a:xfrm>
            <a:off x="6414837" y="2441408"/>
            <a:ext cx="990600" cy="292100"/>
          </a:xfrm>
          <a:prstGeom prst="rect">
            <a:avLst/>
          </a:prstGeom>
        </p:spPr>
      </p:pic>
      <p:pic>
        <p:nvPicPr>
          <p:cNvPr id="21" name="Picture 20"/>
          <p:cNvPicPr>
            <a:picLocks noChangeAspect="1"/>
          </p:cNvPicPr>
          <p:nvPr/>
        </p:nvPicPr>
        <p:blipFill>
          <a:blip r:embed="rId9"/>
          <a:stretch>
            <a:fillRect/>
          </a:stretch>
        </p:blipFill>
        <p:spPr>
          <a:xfrm>
            <a:off x="5662194" y="2743869"/>
            <a:ext cx="914400" cy="304800"/>
          </a:xfrm>
          <a:prstGeom prst="rect">
            <a:avLst/>
          </a:prstGeom>
        </p:spPr>
      </p:pic>
      <p:pic>
        <p:nvPicPr>
          <p:cNvPr id="22" name="Picture 21"/>
          <p:cNvPicPr>
            <a:picLocks noChangeAspect="1"/>
          </p:cNvPicPr>
          <p:nvPr/>
        </p:nvPicPr>
        <p:blipFill>
          <a:blip r:embed="rId10"/>
          <a:stretch>
            <a:fillRect/>
          </a:stretch>
        </p:blipFill>
        <p:spPr>
          <a:xfrm>
            <a:off x="6562558" y="2750385"/>
            <a:ext cx="1295400" cy="304800"/>
          </a:xfrm>
          <a:prstGeom prst="rect">
            <a:avLst/>
          </a:prstGeom>
        </p:spPr>
      </p:pic>
      <p:pic>
        <p:nvPicPr>
          <p:cNvPr id="23" name="Picture 22"/>
          <p:cNvPicPr>
            <a:picLocks noChangeAspect="1"/>
          </p:cNvPicPr>
          <p:nvPr/>
        </p:nvPicPr>
        <p:blipFill>
          <a:blip r:embed="rId11"/>
          <a:stretch>
            <a:fillRect/>
          </a:stretch>
        </p:blipFill>
        <p:spPr>
          <a:xfrm>
            <a:off x="6111373" y="3073066"/>
            <a:ext cx="914400" cy="292100"/>
          </a:xfrm>
          <a:prstGeom prst="rect">
            <a:avLst/>
          </a:prstGeom>
        </p:spPr>
      </p:pic>
      <p:pic>
        <p:nvPicPr>
          <p:cNvPr id="24" name="Picture 23"/>
          <p:cNvPicPr>
            <a:picLocks noChangeAspect="1"/>
          </p:cNvPicPr>
          <p:nvPr/>
        </p:nvPicPr>
        <p:blipFill>
          <a:blip r:embed="rId12"/>
          <a:stretch>
            <a:fillRect/>
          </a:stretch>
        </p:blipFill>
        <p:spPr>
          <a:xfrm>
            <a:off x="7013408" y="3051008"/>
            <a:ext cx="977900" cy="342900"/>
          </a:xfrm>
          <a:prstGeom prst="rect">
            <a:avLst/>
          </a:prstGeom>
        </p:spPr>
      </p:pic>
      <p:sp>
        <p:nvSpPr>
          <p:cNvPr id="34" name="Rounded Rectangular Callout 33"/>
          <p:cNvSpPr/>
          <p:nvPr/>
        </p:nvSpPr>
        <p:spPr>
          <a:xfrm>
            <a:off x="9179046" y="2129441"/>
            <a:ext cx="1955868" cy="1246648"/>
          </a:xfrm>
          <a:prstGeom prst="wedgeRoundRectCallout">
            <a:avLst>
              <a:gd name="adj1" fmla="val -91991"/>
              <a:gd name="adj2" fmla="val 319"/>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5" name="TextBox 34"/>
          <p:cNvSpPr txBox="1"/>
          <p:nvPr/>
        </p:nvSpPr>
        <p:spPr>
          <a:xfrm>
            <a:off x="9179046" y="1993621"/>
            <a:ext cx="1955868"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rectangular structure</a:t>
            </a:r>
          </a:p>
          <a:p>
            <a:pPr algn="ctr"/>
            <a:endParaRPr lang="en-US" dirty="0">
              <a:solidFill>
                <a:schemeClr val="bg1"/>
              </a:solidFill>
            </a:endParaRPr>
          </a:p>
        </p:txBody>
      </p:sp>
      <p:sp>
        <p:nvSpPr>
          <p:cNvPr id="37" name="Rounded Rectangular Callout 36"/>
          <p:cNvSpPr/>
          <p:nvPr/>
        </p:nvSpPr>
        <p:spPr>
          <a:xfrm>
            <a:off x="1280266" y="308075"/>
            <a:ext cx="1955868" cy="1246648"/>
          </a:xfrm>
          <a:prstGeom prst="wedgeRoundRectCallout">
            <a:avLst>
              <a:gd name="adj1" fmla="val 69359"/>
              <a:gd name="adj2" fmla="val 87085"/>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8" name="TextBox 37"/>
          <p:cNvSpPr txBox="1"/>
          <p:nvPr/>
        </p:nvSpPr>
        <p:spPr>
          <a:xfrm>
            <a:off x="1280266" y="172255"/>
            <a:ext cx="1955868"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plain text (“flat”) file</a:t>
            </a:r>
          </a:p>
          <a:p>
            <a:pPr algn="ctr"/>
            <a:endParaRPr lang="en-US" dirty="0">
              <a:solidFill>
                <a:schemeClr val="bg1"/>
              </a:solidFill>
            </a:endParaRPr>
          </a:p>
        </p:txBody>
      </p:sp>
      <p:sp>
        <p:nvSpPr>
          <p:cNvPr id="39" name="Rounded Rectangular Callout 38"/>
          <p:cNvSpPr/>
          <p:nvPr/>
        </p:nvSpPr>
        <p:spPr>
          <a:xfrm>
            <a:off x="1302568" y="2616378"/>
            <a:ext cx="1955868" cy="1246648"/>
          </a:xfrm>
          <a:prstGeom prst="wedgeRoundRectCallout">
            <a:avLst>
              <a:gd name="adj1" fmla="val 73921"/>
              <a:gd name="adj2" fmla="val -76608"/>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40" name="TextBox 39"/>
          <p:cNvSpPr txBox="1"/>
          <p:nvPr/>
        </p:nvSpPr>
        <p:spPr>
          <a:xfrm>
            <a:off x="1302568" y="2696001"/>
            <a:ext cx="1955868" cy="1077218"/>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header row</a:t>
            </a:r>
          </a:p>
          <a:p>
            <a:pPr algn="ctr"/>
            <a:endParaRPr lang="en-US" dirty="0">
              <a:solidFill>
                <a:schemeClr val="bg1"/>
              </a:solidFill>
            </a:endParaRPr>
          </a:p>
        </p:txBody>
      </p:sp>
    </p:spTree>
    <p:extLst>
      <p:ext uri="{BB962C8B-B14F-4D97-AF65-F5344CB8AC3E}">
        <p14:creationId xmlns:p14="http://schemas.microsoft.com/office/powerpoint/2010/main" val="2041786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par>
                                <p:cTn id="15" presetID="42" presetClass="path" presetSubtype="0" accel="50000" decel="50000" fill="hold" nodeType="withEffect">
                                  <p:stCondLst>
                                    <p:cond delay="0"/>
                                  </p:stCondLst>
                                  <p:childTnLst>
                                    <p:animMotion origin="layout" path="M 1.04167E-6 4.81481E-6 L 0.13724 -0.00024 " pathEditMode="relative" rAng="0" ptsTypes="AA">
                                      <p:cBhvr>
                                        <p:cTn id="16" dur="2000" fill="hold"/>
                                        <p:tgtEl>
                                          <p:spTgt spid="17"/>
                                        </p:tgtEl>
                                        <p:attrNameLst>
                                          <p:attrName>ppt_x</p:attrName>
                                          <p:attrName>ppt_y</p:attrName>
                                        </p:attrNameLst>
                                      </p:cBhvr>
                                      <p:rCtr x="6862" y="-23"/>
                                    </p:animMotion>
                                  </p:childTnLst>
                                </p:cTn>
                              </p:par>
                              <p:par>
                                <p:cTn id="17" presetID="42" presetClass="path" presetSubtype="0" accel="50000" decel="50000" fill="hold" nodeType="withEffect">
                                  <p:stCondLst>
                                    <p:cond delay="0"/>
                                  </p:stCondLst>
                                  <p:childTnLst>
                                    <p:animMotion origin="layout" path="M -3.54167E-6 -2.22222E-6 L 0.16289 -0.00069 " pathEditMode="relative" rAng="0" ptsTypes="AA">
                                      <p:cBhvr>
                                        <p:cTn id="18" dur="2000" fill="hold"/>
                                        <p:tgtEl>
                                          <p:spTgt spid="18"/>
                                        </p:tgtEl>
                                        <p:attrNameLst>
                                          <p:attrName>ppt_x</p:attrName>
                                          <p:attrName>ppt_y</p:attrName>
                                        </p:attrNameLst>
                                      </p:cBhvr>
                                      <p:rCtr x="8138" y="-46"/>
                                    </p:animMotion>
                                  </p:childTnLst>
                                </p:cTn>
                              </p:par>
                              <p:par>
                                <p:cTn id="19" presetID="42" presetClass="path" presetSubtype="0" accel="50000" decel="50000" fill="hold" nodeType="withEffect">
                                  <p:stCondLst>
                                    <p:cond delay="0"/>
                                  </p:stCondLst>
                                  <p:childTnLst>
                                    <p:animMotion origin="layout" path="M -4.375E-6 7.40741E-7 L 0.04974 -0.00046 " pathEditMode="relative" rAng="0" ptsTypes="AA">
                                      <p:cBhvr>
                                        <p:cTn id="20" dur="2000" fill="hold"/>
                                        <p:tgtEl>
                                          <p:spTgt spid="19"/>
                                        </p:tgtEl>
                                        <p:attrNameLst>
                                          <p:attrName>ppt_x</p:attrName>
                                          <p:attrName>ppt_y</p:attrName>
                                        </p:attrNameLst>
                                      </p:cBhvr>
                                      <p:rCtr x="2487" y="-23"/>
                                    </p:animMotion>
                                  </p:childTnLst>
                                </p:cTn>
                              </p:par>
                              <p:par>
                                <p:cTn id="21" presetID="42" presetClass="path" presetSubtype="0" accel="50000" decel="50000" fill="hold" nodeType="withEffect">
                                  <p:stCondLst>
                                    <p:cond delay="0"/>
                                  </p:stCondLst>
                                  <p:childTnLst>
                                    <p:animMotion origin="layout" path="M 3.125E-6 -4.81481E-6 L 0.05039 -0.00023 " pathEditMode="relative" rAng="0" ptsTypes="AA">
                                      <p:cBhvr>
                                        <p:cTn id="22" dur="2000" fill="hold"/>
                                        <p:tgtEl>
                                          <p:spTgt spid="20"/>
                                        </p:tgtEl>
                                        <p:attrNameLst>
                                          <p:attrName>ppt_x</p:attrName>
                                          <p:attrName>ppt_y</p:attrName>
                                        </p:attrNameLst>
                                      </p:cBhvr>
                                      <p:rCtr x="2513" y="-23"/>
                                    </p:animMotion>
                                  </p:childTnLst>
                                </p:cTn>
                              </p:par>
                              <p:par>
                                <p:cTn id="23" presetID="42" presetClass="path" presetSubtype="0" accel="50000" decel="50000" fill="hold" nodeType="withEffect">
                                  <p:stCondLst>
                                    <p:cond delay="0"/>
                                  </p:stCondLst>
                                  <p:childTnLst>
                                    <p:animMotion origin="layout" path="M -3.125E-6 -2.22222E-6 L 0.03672 -2.22222E-6 " pathEditMode="relative" rAng="0" ptsTypes="AA">
                                      <p:cBhvr>
                                        <p:cTn id="24" dur="2000" fill="hold"/>
                                        <p:tgtEl>
                                          <p:spTgt spid="21"/>
                                        </p:tgtEl>
                                        <p:attrNameLst>
                                          <p:attrName>ppt_x</p:attrName>
                                          <p:attrName>ppt_y</p:attrName>
                                        </p:attrNameLst>
                                      </p:cBhvr>
                                      <p:rCtr x="1836" y="0"/>
                                    </p:animMotion>
                                  </p:childTnLst>
                                </p:cTn>
                              </p:par>
                              <p:par>
                                <p:cTn id="25" presetID="42" presetClass="path" presetSubtype="0" accel="50000" decel="50000" fill="hold" nodeType="withEffect">
                                  <p:stCondLst>
                                    <p:cond delay="0"/>
                                  </p:stCondLst>
                                  <p:childTnLst>
                                    <p:animMotion origin="layout" path="M 3.75E-6 3.7037E-7 L 0.03789 0.00023 " pathEditMode="relative" rAng="0" ptsTypes="AA">
                                      <p:cBhvr>
                                        <p:cTn id="26" dur="2000" fill="hold"/>
                                        <p:tgtEl>
                                          <p:spTgt spid="22"/>
                                        </p:tgtEl>
                                        <p:attrNameLst>
                                          <p:attrName>ppt_x</p:attrName>
                                          <p:attrName>ppt_y</p:attrName>
                                        </p:attrNameLst>
                                      </p:cBhvr>
                                      <p:rCtr x="1888" y="0"/>
                                    </p:animMotion>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5" grpId="0"/>
      <p:bldP spid="37" grpId="0" animBg="1"/>
      <p:bldP spid="38" grpId="0"/>
      <p:bldP spid="39" grpId="0" animBg="1"/>
      <p:bldP spid="40"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609599" y="2241549"/>
            <a:ext cx="7283450" cy="4022725"/>
          </a:xfrm>
        </p:spPr>
        <p:txBody>
          <a:bodyPr>
            <a:normAutofit/>
          </a:bodyPr>
          <a:lstStyle/>
          <a:p>
            <a:pPr>
              <a:buFont typeface="Arial" charset="0"/>
              <a:buChar char="•"/>
            </a:pPr>
            <a:r>
              <a:rPr lang="en-US" sz="2800" dirty="0"/>
              <a:t> </a:t>
            </a:r>
            <a:r>
              <a:rPr lang="en-US" sz="2800" dirty="0" err="1"/>
              <a:t>Organizar</a:t>
            </a:r>
            <a:r>
              <a:rPr lang="en-US" sz="2800" dirty="0"/>
              <a:t> data de </a:t>
            </a:r>
            <a:r>
              <a:rPr lang="en-US" sz="2800" dirty="0" err="1"/>
              <a:t>manera</a:t>
            </a:r>
            <a:r>
              <a:rPr lang="en-US" sz="2800" dirty="0"/>
              <a:t> </a:t>
            </a:r>
            <a:r>
              <a:rPr lang="en-US" sz="2800" dirty="0" err="1"/>
              <a:t>consistente</a:t>
            </a:r>
            <a:endParaRPr lang="en-US" sz="2800" dirty="0"/>
          </a:p>
          <a:p>
            <a:pPr marL="0" indent="0">
              <a:buNone/>
            </a:pPr>
            <a:endParaRPr lang="en-US" sz="2800" dirty="0"/>
          </a:p>
          <a:p>
            <a:pPr>
              <a:buFont typeface="Arial" charset="0"/>
              <a:buChar char="•"/>
            </a:pPr>
            <a:r>
              <a:rPr lang="en-US" sz="2800" dirty="0"/>
              <a:t> Código simple de </a:t>
            </a:r>
            <a:r>
              <a:rPr lang="en-US" sz="2800" dirty="0" err="1"/>
              <a:t>lectura</a:t>
            </a:r>
            <a:r>
              <a:rPr lang="en-US" sz="2800" dirty="0"/>
              <a:t> </a:t>
            </a:r>
            <a:r>
              <a:rPr lang="en-US" sz="2800" dirty="0" err="1"/>
              <a:t>humanada</a:t>
            </a:r>
            <a:endParaRPr lang="en-US" sz="2800" dirty="0"/>
          </a:p>
          <a:p>
            <a:pPr marL="0" indent="0">
              <a:buNone/>
            </a:pPr>
            <a:endParaRPr lang="en-US" sz="2800" dirty="0"/>
          </a:p>
          <a:p>
            <a:pPr>
              <a:buFont typeface="Arial" charset="0"/>
              <a:buChar char="•"/>
            </a:pPr>
            <a:r>
              <a:rPr lang="en-US" sz="2800" dirty="0"/>
              <a:t> </a:t>
            </a:r>
            <a:r>
              <a:rPr lang="en-US" sz="2800" dirty="0" err="1"/>
              <a:t>Construir</a:t>
            </a:r>
            <a:r>
              <a:rPr lang="en-US" sz="2800" dirty="0"/>
              <a:t> </a:t>
            </a:r>
            <a:r>
              <a:rPr lang="en-US" sz="2800" dirty="0" err="1"/>
              <a:t>flujos</a:t>
            </a:r>
            <a:r>
              <a:rPr lang="en-US" sz="2800" dirty="0"/>
              <a:t> (pipelines) </a:t>
            </a:r>
            <a:r>
              <a:rPr lang="en-US" sz="2800" dirty="0" err="1"/>
              <a:t>según</a:t>
            </a:r>
            <a:r>
              <a:rPr lang="en-US" sz="2800" dirty="0"/>
              <a:t> </a:t>
            </a:r>
            <a:r>
              <a:rPr lang="en-US" sz="2800" dirty="0" err="1"/>
              <a:t>los</a:t>
            </a:r>
            <a:r>
              <a:rPr lang="en-US" sz="2800" dirty="0"/>
              <a:t> pasos </a:t>
            </a:r>
            <a:r>
              <a:rPr lang="en-US" sz="2800" dirty="0" err="1"/>
              <a:t>definidos</a:t>
            </a:r>
            <a:r>
              <a:rPr lang="en-US" sz="2800" dirty="0"/>
              <a:t> para </a:t>
            </a:r>
            <a:r>
              <a:rPr lang="en-US" sz="2800" dirty="0" err="1"/>
              <a:t>el</a:t>
            </a:r>
            <a:r>
              <a:rPr lang="en-US" sz="2800" dirty="0"/>
              <a:t> </a:t>
            </a:r>
            <a:r>
              <a:rPr lang="en-US" sz="2800" dirty="0" err="1"/>
              <a:t>manejo</a:t>
            </a:r>
            <a:r>
              <a:rPr lang="en-US" sz="2800" dirty="0"/>
              <a:t> de </a:t>
            </a:r>
            <a:r>
              <a:rPr lang="en-US" sz="2800" dirty="0" err="1"/>
              <a:t>datos</a:t>
            </a:r>
            <a:endParaRPr lang="en-US" sz="2800" dirty="0"/>
          </a:p>
        </p:txBody>
      </p:sp>
      <p:pic>
        <p:nvPicPr>
          <p:cNvPr id="9" name="Picture 8"/>
          <p:cNvPicPr>
            <a:picLocks noChangeAspect="1"/>
          </p:cNvPicPr>
          <p:nvPr/>
        </p:nvPicPr>
        <p:blipFill>
          <a:blip r:embed="rId3"/>
          <a:stretch>
            <a:fillRect/>
          </a:stretch>
        </p:blipFill>
        <p:spPr>
          <a:xfrm>
            <a:off x="8537797" y="2165349"/>
            <a:ext cx="3044604" cy="3044604"/>
          </a:xfrm>
          <a:prstGeom prst="rect">
            <a:avLst/>
          </a:prstGeom>
        </p:spPr>
      </p:pic>
      <p:sp>
        <p:nvSpPr>
          <p:cNvPr id="6" name="object 10">
            <a:extLst>
              <a:ext uri="{FF2B5EF4-FFF2-40B4-BE49-F238E27FC236}">
                <a16:creationId xmlns:a16="http://schemas.microsoft.com/office/drawing/2014/main" id="{B01BE7F9-B159-C54F-B284-E84321FC6776}"/>
              </a:ext>
            </a:extLst>
          </p:cNvPr>
          <p:cNvSpPr txBox="1"/>
          <p:nvPr/>
        </p:nvSpPr>
        <p:spPr>
          <a:xfrm>
            <a:off x="-1" y="682728"/>
            <a:ext cx="12192001"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err="1">
                <a:latin typeface="Tw Cen MT" panose="020B0602020104020603" pitchFamily="34" charset="77"/>
                <a:cs typeface="Helvetica Neue"/>
              </a:rPr>
              <a:t>Tidyverse</a:t>
            </a:r>
            <a:r>
              <a:rPr lang="en-US" sz="4400" spc="-5" dirty="0">
                <a:latin typeface="Tw Cen MT" panose="020B0602020104020603" pitchFamily="34" charset="77"/>
                <a:cs typeface="Helvetica Neue"/>
              </a:rPr>
              <a:t>: </a:t>
            </a:r>
            <a:r>
              <a:rPr lang="en-US" sz="4400" spc="-5" dirty="0" err="1">
                <a:latin typeface="Tw Cen MT" panose="020B0602020104020603" pitchFamily="34" charset="77"/>
                <a:cs typeface="Helvetica Neue"/>
              </a:rPr>
              <a:t>Paquete</a:t>
            </a:r>
            <a:r>
              <a:rPr lang="en-US" sz="4400" spc="-5" dirty="0">
                <a:latin typeface="Tw Cen MT" panose="020B0602020104020603" pitchFamily="34" charset="77"/>
                <a:cs typeface="Helvetica Neue"/>
              </a:rPr>
              <a:t> de R para </a:t>
            </a:r>
            <a:r>
              <a:rPr lang="en-US" sz="4400" spc="-5" dirty="0" err="1">
                <a:latin typeface="Tw Cen MT" panose="020B0602020104020603" pitchFamily="34" charset="77"/>
                <a:cs typeface="Helvetica Neue"/>
              </a:rPr>
              <a:t>Ciencia</a:t>
            </a:r>
            <a:r>
              <a:rPr lang="en-US" sz="4400" spc="-5" dirty="0">
                <a:latin typeface="Tw Cen MT" panose="020B0602020104020603" pitchFamily="34" charset="77"/>
                <a:cs typeface="Helvetica Neue"/>
              </a:rPr>
              <a:t> de Datos</a:t>
            </a:r>
            <a:endParaRPr sz="4400" dirty="0">
              <a:latin typeface="Tw Cen MT" panose="020B0602020104020603" pitchFamily="34" charset="77"/>
              <a:cs typeface="Helvetica Neue"/>
            </a:endParaRPr>
          </a:p>
        </p:txBody>
      </p:sp>
    </p:spTree>
    <p:extLst>
      <p:ext uri="{BB962C8B-B14F-4D97-AF65-F5344CB8AC3E}">
        <p14:creationId xmlns:p14="http://schemas.microsoft.com/office/powerpoint/2010/main" val="73011432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0411D806-6B45-A445-82B7-9B828BEE1AAD}"/>
              </a:ext>
            </a:extLst>
          </p:cNvPr>
          <p:cNvGrpSpPr/>
          <p:nvPr/>
        </p:nvGrpSpPr>
        <p:grpSpPr>
          <a:xfrm>
            <a:off x="1347178" y="2694060"/>
            <a:ext cx="2016954" cy="3460569"/>
            <a:chOff x="902677" y="1946031"/>
            <a:chExt cx="2356175" cy="4042585"/>
          </a:xfrm>
        </p:grpSpPr>
        <p:pic>
          <p:nvPicPr>
            <p:cNvPr id="4" name="Picture 3"/>
            <p:cNvPicPr>
              <a:picLocks noChangeAspect="1"/>
            </p:cNvPicPr>
            <p:nvPr/>
          </p:nvPicPr>
          <p:blipFill>
            <a:blip r:embed="rId3"/>
            <a:stretch>
              <a:fillRect/>
            </a:stretch>
          </p:blipFill>
          <p:spPr>
            <a:xfrm>
              <a:off x="1024128" y="2084832"/>
              <a:ext cx="2234724" cy="3903784"/>
            </a:xfrm>
            <a:prstGeom prst="rect">
              <a:avLst/>
            </a:prstGeom>
          </p:spPr>
        </p:pic>
        <p:sp>
          <p:nvSpPr>
            <p:cNvPr id="8" name="Rounded Rectangle 7"/>
            <p:cNvSpPr/>
            <p:nvPr/>
          </p:nvSpPr>
          <p:spPr>
            <a:xfrm>
              <a:off x="902677" y="1946031"/>
              <a:ext cx="2356175" cy="4042585"/>
            </a:xfrm>
            <a:prstGeom prst="roundRect">
              <a:avLst/>
            </a:prstGeom>
            <a:no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Rectangle 2">
            <a:extLst>
              <a:ext uri="{FF2B5EF4-FFF2-40B4-BE49-F238E27FC236}">
                <a16:creationId xmlns:a16="http://schemas.microsoft.com/office/drawing/2014/main" id="{C84DA4D8-945D-3042-B84A-6F788403D6BF}"/>
              </a:ext>
            </a:extLst>
          </p:cNvPr>
          <p:cNvSpPr/>
          <p:nvPr/>
        </p:nvSpPr>
        <p:spPr>
          <a:xfrm>
            <a:off x="930310" y="1986174"/>
            <a:ext cx="2954655" cy="707886"/>
          </a:xfrm>
          <a:prstGeom prst="rect">
            <a:avLst/>
          </a:prstGeom>
        </p:spPr>
        <p:txBody>
          <a:bodyPr wrap="none">
            <a:spAutoFit/>
          </a:bodyPr>
          <a:lstStyle/>
          <a:p>
            <a:r>
              <a:rPr lang="en-US" sz="4000" dirty="0" err="1">
                <a:solidFill>
                  <a:schemeClr val="accent2"/>
                </a:solidFill>
                <a:latin typeface="Monaco" charset="0"/>
              </a:rPr>
              <a:t>tidyverse</a:t>
            </a:r>
            <a:endParaRPr lang="en-US" sz="4000" dirty="0"/>
          </a:p>
        </p:txBody>
      </p:sp>
      <p:grpSp>
        <p:nvGrpSpPr>
          <p:cNvPr id="13" name="Group 12">
            <a:extLst>
              <a:ext uri="{FF2B5EF4-FFF2-40B4-BE49-F238E27FC236}">
                <a16:creationId xmlns:a16="http://schemas.microsoft.com/office/drawing/2014/main" id="{22361FBF-EB79-3F46-BACB-3089EDBAC882}"/>
              </a:ext>
            </a:extLst>
          </p:cNvPr>
          <p:cNvGrpSpPr/>
          <p:nvPr/>
        </p:nvGrpSpPr>
        <p:grpSpPr>
          <a:xfrm>
            <a:off x="5573580" y="4508280"/>
            <a:ext cx="5609336" cy="1481595"/>
            <a:chOff x="5566664" y="4633913"/>
            <a:chExt cx="5609336" cy="1481595"/>
          </a:xfrm>
        </p:grpSpPr>
        <p:pic>
          <p:nvPicPr>
            <p:cNvPr id="7" name="Picture 6"/>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6481064" y="5261356"/>
              <a:ext cx="3794368" cy="854152"/>
            </a:xfrm>
            <a:prstGeom prst="rect">
              <a:avLst/>
            </a:prstGeom>
          </p:spPr>
        </p:pic>
        <p:sp>
          <p:nvSpPr>
            <p:cNvPr id="11" name="Rectangle 10">
              <a:extLst>
                <a:ext uri="{FF2B5EF4-FFF2-40B4-BE49-F238E27FC236}">
                  <a16:creationId xmlns:a16="http://schemas.microsoft.com/office/drawing/2014/main" id="{4A4B71F9-7E78-2546-8172-B22B639BF2ED}"/>
                </a:ext>
              </a:extLst>
            </p:cNvPr>
            <p:cNvSpPr/>
            <p:nvPr/>
          </p:nvSpPr>
          <p:spPr>
            <a:xfrm>
              <a:off x="5566664" y="4633913"/>
              <a:ext cx="5609336" cy="553998"/>
            </a:xfrm>
            <a:prstGeom prst="rect">
              <a:avLst/>
            </a:prstGeom>
            <a:solidFill>
              <a:schemeClr val="bg1">
                <a:lumMod val="95000"/>
              </a:schemeClr>
            </a:solidFill>
            <a:ln>
              <a:solidFill>
                <a:schemeClr val="bg1">
                  <a:lumMod val="65000"/>
                </a:schemeClr>
              </a:solidFill>
            </a:ln>
          </p:spPr>
          <p:txBody>
            <a:bodyPr wrap="square" tIns="91440" bIns="91440">
              <a:spAutoFit/>
            </a:bodyPr>
            <a:lstStyle/>
            <a:p>
              <a:r>
                <a:rPr lang="en-US" sz="2400" b="1" dirty="0">
                  <a:solidFill>
                    <a:schemeClr val="accent5"/>
                  </a:solidFill>
                  <a:latin typeface="Monaco" charset="0"/>
                </a:rPr>
                <a:t>library</a:t>
              </a:r>
              <a:r>
                <a:rPr lang="en-US" sz="2400" dirty="0">
                  <a:solidFill>
                    <a:schemeClr val="accent2"/>
                  </a:solidFill>
                  <a:latin typeface="Monaco" charset="0"/>
                </a:rPr>
                <a:t>("</a:t>
              </a:r>
              <a:r>
                <a:rPr lang="en-US" sz="2400" dirty="0" err="1">
                  <a:solidFill>
                    <a:schemeClr val="accent2"/>
                  </a:solidFill>
                  <a:latin typeface="Monaco" charset="0"/>
                </a:rPr>
                <a:t>tidyverse</a:t>
              </a:r>
              <a:r>
                <a:rPr lang="en-US" sz="2400" dirty="0">
                  <a:solidFill>
                    <a:schemeClr val="accent2"/>
                  </a:solidFill>
                  <a:latin typeface="Monaco" charset="0"/>
                </a:rPr>
                <a:t>")</a:t>
              </a:r>
              <a:endParaRPr lang="en-US" sz="2400" dirty="0"/>
            </a:p>
          </p:txBody>
        </p:sp>
      </p:grpSp>
      <p:sp>
        <p:nvSpPr>
          <p:cNvPr id="14" name="object 10">
            <a:extLst>
              <a:ext uri="{FF2B5EF4-FFF2-40B4-BE49-F238E27FC236}">
                <a16:creationId xmlns:a16="http://schemas.microsoft.com/office/drawing/2014/main" id="{E5FAB22D-71A4-B94E-BB91-42BA3BED5C13}"/>
              </a:ext>
            </a:extLst>
          </p:cNvPr>
          <p:cNvSpPr txBox="1"/>
          <p:nvPr/>
        </p:nvSpPr>
        <p:spPr>
          <a:xfrm>
            <a:off x="-1" y="682728"/>
            <a:ext cx="12192001"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Installing and loading R packages</a:t>
            </a:r>
            <a:endParaRPr sz="4400" dirty="0">
              <a:latin typeface="Tw Cen MT" panose="020B0602020104020603" pitchFamily="34" charset="77"/>
              <a:cs typeface="Helvetica Neue"/>
            </a:endParaRPr>
          </a:p>
        </p:txBody>
      </p:sp>
      <p:grpSp>
        <p:nvGrpSpPr>
          <p:cNvPr id="12" name="Group 11">
            <a:extLst>
              <a:ext uri="{FF2B5EF4-FFF2-40B4-BE49-F238E27FC236}">
                <a16:creationId xmlns:a16="http://schemas.microsoft.com/office/drawing/2014/main" id="{DA8C6147-664D-0747-A0C8-DC1C74DCCBDF}"/>
              </a:ext>
            </a:extLst>
          </p:cNvPr>
          <p:cNvGrpSpPr/>
          <p:nvPr/>
        </p:nvGrpSpPr>
        <p:grpSpPr>
          <a:xfrm>
            <a:off x="5573580" y="2340117"/>
            <a:ext cx="5609336" cy="1482853"/>
            <a:chOff x="5573580" y="2172192"/>
            <a:chExt cx="5609336" cy="1482853"/>
          </a:xfrm>
        </p:grpSpPr>
        <p:sp>
          <p:nvSpPr>
            <p:cNvPr id="10" name="Rectangle 9">
              <a:extLst>
                <a:ext uri="{FF2B5EF4-FFF2-40B4-BE49-F238E27FC236}">
                  <a16:creationId xmlns:a16="http://schemas.microsoft.com/office/drawing/2014/main" id="{DF26BD25-555C-EF46-BF32-60CEEFE1EEA6}"/>
                </a:ext>
              </a:extLst>
            </p:cNvPr>
            <p:cNvSpPr/>
            <p:nvPr/>
          </p:nvSpPr>
          <p:spPr>
            <a:xfrm>
              <a:off x="5573580" y="2172192"/>
              <a:ext cx="5609336" cy="553998"/>
            </a:xfrm>
            <a:prstGeom prst="rect">
              <a:avLst/>
            </a:prstGeom>
            <a:solidFill>
              <a:schemeClr val="bg1">
                <a:lumMod val="95000"/>
              </a:schemeClr>
            </a:solidFill>
            <a:ln>
              <a:solidFill>
                <a:schemeClr val="bg1">
                  <a:lumMod val="65000"/>
                </a:schemeClr>
              </a:solidFill>
            </a:ln>
          </p:spPr>
          <p:txBody>
            <a:bodyPr wrap="square" tIns="91440" bIns="91440">
              <a:spAutoFit/>
            </a:bodyPr>
            <a:lstStyle/>
            <a:p>
              <a:r>
                <a:rPr lang="en-US" sz="2400" b="1" dirty="0" err="1">
                  <a:solidFill>
                    <a:schemeClr val="accent5"/>
                  </a:solidFill>
                  <a:latin typeface="Monaco" charset="0"/>
                </a:rPr>
                <a:t>install.packages</a:t>
              </a:r>
              <a:r>
                <a:rPr lang="en-US" sz="2400" dirty="0">
                  <a:solidFill>
                    <a:schemeClr val="accent2"/>
                  </a:solidFill>
                  <a:latin typeface="Monaco" charset="0"/>
                </a:rPr>
                <a:t>("</a:t>
              </a:r>
              <a:r>
                <a:rPr lang="en-US" sz="2400" dirty="0" err="1">
                  <a:solidFill>
                    <a:schemeClr val="accent2"/>
                  </a:solidFill>
                  <a:latin typeface="Monaco" charset="0"/>
                </a:rPr>
                <a:t>tidyverse</a:t>
              </a:r>
              <a:r>
                <a:rPr lang="en-US" sz="2400" dirty="0">
                  <a:solidFill>
                    <a:schemeClr val="accent2"/>
                  </a:solidFill>
                  <a:latin typeface="Monaco" charset="0"/>
                </a:rPr>
                <a:t>")</a:t>
              </a:r>
              <a:endParaRPr lang="en-US" sz="2400" dirty="0"/>
            </a:p>
          </p:txBody>
        </p:sp>
        <p:pic>
          <p:nvPicPr>
            <p:cNvPr id="6" name="Picture 5"/>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6481064" y="2807622"/>
              <a:ext cx="3899876" cy="847423"/>
            </a:xfrm>
            <a:prstGeom prst="rect">
              <a:avLst/>
            </a:prstGeom>
          </p:spPr>
        </p:pic>
      </p:grpSp>
    </p:spTree>
    <p:extLst>
      <p:ext uri="{BB962C8B-B14F-4D97-AF65-F5344CB8AC3E}">
        <p14:creationId xmlns:p14="http://schemas.microsoft.com/office/powerpoint/2010/main" val="236209562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p:cNvGrpSpPr/>
          <p:nvPr/>
        </p:nvGrpSpPr>
        <p:grpSpPr>
          <a:xfrm>
            <a:off x="1968398" y="3507699"/>
            <a:ext cx="8090002" cy="655320"/>
            <a:chOff x="2080825" y="3162925"/>
            <a:chExt cx="8090002" cy="655320"/>
          </a:xfrm>
        </p:grpSpPr>
        <p:sp>
          <p:nvSpPr>
            <p:cNvPr id="7" name="Rectangle 6"/>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2080825" y="3235065"/>
              <a:ext cx="8090002" cy="523220"/>
            </a:xfrm>
            <a:prstGeom prst="rect">
              <a:avLst/>
            </a:prstGeom>
            <a:noFill/>
          </p:spPr>
          <p:txBody>
            <a:bodyPr wrap="square" rtlCol="0">
              <a:spAutoFit/>
            </a:bodyPr>
            <a:lstStyle/>
            <a:p>
              <a:r>
                <a:rPr lang="en-US" sz="2800" i="1" dirty="0">
                  <a:solidFill>
                    <a:srgbClr val="0070C0"/>
                  </a:solidFill>
                  <a:latin typeface="Monaco" charset="0"/>
                  <a:ea typeface="Monaco" charset="0"/>
                  <a:cs typeface="Monaco" charset="0"/>
                </a:rPr>
                <a:t>  </a:t>
              </a:r>
              <a:r>
                <a:rPr lang="en-US" sz="2800" i="1" dirty="0" err="1">
                  <a:solidFill>
                    <a:srgbClr val="0070C0"/>
                  </a:solidFill>
                  <a:latin typeface="Monaco" charset="0"/>
                  <a:ea typeface="Monaco" charset="0"/>
                  <a:cs typeface="Monaco" charset="0"/>
                </a:rPr>
                <a:t>data_frame</a:t>
              </a:r>
              <a:r>
                <a:rPr lang="en-US" sz="2800" dirty="0">
                  <a:solidFill>
                    <a:srgbClr val="0070C0"/>
                  </a:solidFill>
                  <a:latin typeface="Monaco" charset="0"/>
                  <a:ea typeface="Monaco" charset="0"/>
                  <a:cs typeface="Monaco" charset="0"/>
                </a:rPr>
                <a:t> </a:t>
              </a:r>
              <a:r>
                <a:rPr lang="en-US" sz="2800" dirty="0">
                  <a:latin typeface="Monaco" charset="0"/>
                  <a:ea typeface="Monaco" charset="0"/>
                  <a:cs typeface="Monaco" charset="0"/>
                </a:rPr>
                <a:t>&lt;- </a:t>
              </a:r>
              <a:r>
                <a:rPr lang="en-US" sz="2800" b="1" dirty="0" err="1">
                  <a:latin typeface="Monaco" charset="0"/>
                  <a:ea typeface="Monaco" charset="0"/>
                  <a:cs typeface="Monaco" charset="0"/>
                </a:rPr>
                <a:t>read_csv</a:t>
              </a:r>
              <a:r>
                <a:rPr lang="en-US" sz="2800" dirty="0">
                  <a:latin typeface="Monaco" charset="0"/>
                  <a:ea typeface="Monaco" charset="0"/>
                  <a:cs typeface="Monaco" charset="0"/>
                </a:rPr>
                <a:t>(</a:t>
              </a:r>
              <a:r>
                <a:rPr lang="en-US" sz="2800" i="1" dirty="0" err="1">
                  <a:solidFill>
                    <a:srgbClr val="0070C0"/>
                  </a:solidFill>
                  <a:latin typeface="Monaco" charset="0"/>
                  <a:ea typeface="Monaco" charset="0"/>
                  <a:cs typeface="Monaco" charset="0"/>
                </a:rPr>
                <a:t>file_name</a:t>
              </a:r>
              <a:r>
                <a:rPr lang="en-US" sz="2800" dirty="0">
                  <a:latin typeface="Monaco" charset="0"/>
                  <a:ea typeface="Monaco" charset="0"/>
                  <a:cs typeface="Monaco" charset="0"/>
                </a:rPr>
                <a:t>)</a:t>
              </a:r>
            </a:p>
          </p:txBody>
        </p:sp>
      </p:grpSp>
      <p:sp>
        <p:nvSpPr>
          <p:cNvPr id="13" name="Rectangle 12"/>
          <p:cNvSpPr/>
          <p:nvPr/>
        </p:nvSpPr>
        <p:spPr>
          <a:xfrm>
            <a:off x="3931458" y="740977"/>
            <a:ext cx="3871573" cy="830997"/>
          </a:xfrm>
          <a:prstGeom prst="rect">
            <a:avLst/>
          </a:prstGeom>
        </p:spPr>
        <p:txBody>
          <a:bodyPr wrap="none">
            <a:spAutoFit/>
          </a:bodyPr>
          <a:lstStyle/>
          <a:p>
            <a:r>
              <a:rPr lang="en-US" sz="4800" dirty="0" err="1">
                <a:latin typeface="Monaco" charset="0"/>
                <a:ea typeface="Monaco" charset="0"/>
                <a:cs typeface="Monaco" charset="0"/>
              </a:rPr>
              <a:t>read_csv</a:t>
            </a:r>
            <a:r>
              <a:rPr lang="en-US" sz="4800" dirty="0">
                <a:latin typeface="Monaco" charset="0"/>
                <a:ea typeface="Monaco" charset="0"/>
                <a:cs typeface="Monaco" charset="0"/>
              </a:rPr>
              <a:t>()</a:t>
            </a:r>
            <a:endParaRPr lang="en-US" sz="4800" dirty="0"/>
          </a:p>
        </p:txBody>
      </p:sp>
      <p:grpSp>
        <p:nvGrpSpPr>
          <p:cNvPr id="21" name="Group 20"/>
          <p:cNvGrpSpPr/>
          <p:nvPr/>
        </p:nvGrpSpPr>
        <p:grpSpPr>
          <a:xfrm>
            <a:off x="1878374" y="4723160"/>
            <a:ext cx="7294115" cy="1679292"/>
            <a:chOff x="1919035" y="4333415"/>
            <a:chExt cx="7294115" cy="1679292"/>
          </a:xfrm>
        </p:grpSpPr>
        <p:grpSp>
          <p:nvGrpSpPr>
            <p:cNvPr id="20" name="Group 19"/>
            <p:cNvGrpSpPr/>
            <p:nvPr/>
          </p:nvGrpSpPr>
          <p:grpSpPr>
            <a:xfrm>
              <a:off x="8201740" y="4722760"/>
              <a:ext cx="1011410" cy="1020522"/>
              <a:chOff x="8201740" y="4722760"/>
              <a:chExt cx="1011410" cy="1020522"/>
            </a:xfrm>
          </p:grpSpPr>
          <p:pic>
            <p:nvPicPr>
              <p:cNvPr id="14" name="Picture 13"/>
              <p:cNvPicPr>
                <a:picLocks noChangeAspect="1"/>
              </p:cNvPicPr>
              <p:nvPr/>
            </p:nvPicPr>
            <p:blipFill>
              <a:blip r:embed="rId3"/>
              <a:stretch>
                <a:fillRect/>
              </a:stretch>
            </p:blipFill>
            <p:spPr>
              <a:xfrm>
                <a:off x="8201740" y="4722760"/>
                <a:ext cx="1011410" cy="1020522"/>
              </a:xfrm>
              <a:prstGeom prst="rect">
                <a:avLst/>
              </a:prstGeom>
            </p:spPr>
          </p:pic>
          <p:sp>
            <p:nvSpPr>
              <p:cNvPr id="15" name="TextBox 14"/>
              <p:cNvSpPr txBox="1"/>
              <p:nvPr/>
            </p:nvSpPr>
            <p:spPr>
              <a:xfrm>
                <a:off x="8348561" y="4938830"/>
                <a:ext cx="687793" cy="523220"/>
              </a:xfrm>
              <a:prstGeom prst="rect">
                <a:avLst/>
              </a:prstGeom>
              <a:noFill/>
            </p:spPr>
            <p:txBody>
              <a:bodyPr wrap="square" rtlCol="0">
                <a:spAutoFit/>
              </a:bodyPr>
              <a:lstStyle/>
              <a:p>
                <a:pPr algn="ctr"/>
                <a:r>
                  <a:rPr lang="en-US" sz="2800" dirty="0">
                    <a:solidFill>
                      <a:schemeClr val="tx1">
                        <a:lumMod val="65000"/>
                        <a:lumOff val="35000"/>
                      </a:schemeClr>
                    </a:solidFill>
                  </a:rPr>
                  <a:t>csv</a:t>
                </a:r>
                <a:endParaRPr lang="en-US" sz="4000" dirty="0">
                  <a:solidFill>
                    <a:schemeClr val="tx1">
                      <a:lumMod val="65000"/>
                      <a:lumOff val="35000"/>
                    </a:schemeClr>
                  </a:solidFill>
                </a:endParaRPr>
              </a:p>
            </p:txBody>
          </p:sp>
        </p:grpSp>
        <p:pic>
          <p:nvPicPr>
            <p:cNvPr id="16" name="Picture 15"/>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1919035" y="4333415"/>
              <a:ext cx="2862828" cy="1679292"/>
            </a:xfrm>
            <a:prstGeom prst="rect">
              <a:avLst/>
            </a:prstGeom>
          </p:spPr>
        </p:pic>
        <p:pic>
          <p:nvPicPr>
            <p:cNvPr id="17" name="Picture 16"/>
            <p:cNvPicPr>
              <a:picLocks noChangeAspect="1"/>
            </p:cNvPicPr>
            <p:nvPr/>
          </p:nvPicPr>
          <p:blipFill rotWithShape="1">
            <a:blip r:embed="rId5">
              <a:extLst>
                <a:ext uri="{28A0092B-C50C-407E-A947-70E740481C1C}">
                  <a14:useLocalDpi xmlns:a14="http://schemas.microsoft.com/office/drawing/2010/main"/>
                </a:ext>
              </a:extLst>
            </a:blip>
            <a:srcRect l="-14832" t="-12825"/>
            <a:stretch/>
          </p:blipFill>
          <p:spPr>
            <a:xfrm rot="16200000" flipV="1">
              <a:off x="6242964" y="3676983"/>
              <a:ext cx="851328" cy="3221309"/>
            </a:xfrm>
            <a:prstGeom prst="rect">
              <a:avLst/>
            </a:prstGeom>
          </p:spPr>
        </p:pic>
      </p:grpSp>
      <p:pic>
        <p:nvPicPr>
          <p:cNvPr id="30" name="Picture 29"/>
          <p:cNvPicPr>
            <a:picLocks noChangeAspect="1"/>
          </p:cNvPicPr>
          <p:nvPr/>
        </p:nvPicPr>
        <p:blipFill>
          <a:blip r:embed="rId6"/>
          <a:stretch>
            <a:fillRect/>
          </a:stretch>
        </p:blipFill>
        <p:spPr>
          <a:xfrm>
            <a:off x="10939224" y="5629924"/>
            <a:ext cx="867049" cy="1006205"/>
          </a:xfrm>
          <a:prstGeom prst="rect">
            <a:avLst/>
          </a:prstGeom>
        </p:spPr>
      </p:pic>
    </p:spTree>
    <p:extLst>
      <p:ext uri="{BB962C8B-B14F-4D97-AF65-F5344CB8AC3E}">
        <p14:creationId xmlns:p14="http://schemas.microsoft.com/office/powerpoint/2010/main" val="266217010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1968398" y="3507699"/>
            <a:ext cx="8090002" cy="655320"/>
            <a:chOff x="2080825" y="3162925"/>
            <a:chExt cx="8090002" cy="655320"/>
          </a:xfrm>
        </p:grpSpPr>
        <p:sp>
          <p:nvSpPr>
            <p:cNvPr id="4" name="Rectangle 3"/>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2080825" y="3235065"/>
              <a:ext cx="8090002" cy="523220"/>
            </a:xfrm>
            <a:prstGeom prst="rect">
              <a:avLst/>
            </a:prstGeom>
            <a:noFill/>
          </p:spPr>
          <p:txBody>
            <a:bodyPr wrap="square" rtlCol="0">
              <a:spAutoFit/>
            </a:bodyPr>
            <a:lstStyle/>
            <a:p>
              <a:r>
                <a:rPr lang="en-US" sz="2800" i="1" dirty="0">
                  <a:solidFill>
                    <a:srgbClr val="0070C0"/>
                  </a:solidFill>
                  <a:latin typeface="Monaco" charset="0"/>
                  <a:ea typeface="Monaco" charset="0"/>
                  <a:cs typeface="Monaco" charset="0"/>
                </a:rPr>
                <a:t>  </a:t>
              </a:r>
              <a:r>
                <a:rPr lang="en-US" sz="2800" i="1" dirty="0" err="1">
                  <a:solidFill>
                    <a:srgbClr val="0070C0"/>
                  </a:solidFill>
                  <a:latin typeface="Monaco" charset="0"/>
                  <a:ea typeface="Monaco" charset="0"/>
                  <a:cs typeface="Monaco" charset="0"/>
                </a:rPr>
                <a:t>data_frame</a:t>
              </a:r>
              <a:r>
                <a:rPr lang="en-US" sz="2800" dirty="0">
                  <a:solidFill>
                    <a:srgbClr val="0070C0"/>
                  </a:solidFill>
                  <a:latin typeface="Monaco" charset="0"/>
                  <a:ea typeface="Monaco" charset="0"/>
                  <a:cs typeface="Monaco" charset="0"/>
                </a:rPr>
                <a:t> </a:t>
              </a:r>
              <a:r>
                <a:rPr lang="en-US" sz="2800" dirty="0">
                  <a:latin typeface="Monaco" charset="0"/>
                  <a:ea typeface="Monaco" charset="0"/>
                  <a:cs typeface="Monaco" charset="0"/>
                </a:rPr>
                <a:t>&lt;- </a:t>
              </a:r>
              <a:r>
                <a:rPr lang="en-US" sz="2800" b="1" dirty="0" err="1">
                  <a:latin typeface="Monaco" charset="0"/>
                  <a:ea typeface="Monaco" charset="0"/>
                  <a:cs typeface="Monaco" charset="0"/>
                </a:rPr>
                <a:t>read_csv</a:t>
              </a:r>
              <a:r>
                <a:rPr lang="en-US" sz="2800" dirty="0">
                  <a:latin typeface="Monaco" charset="0"/>
                  <a:ea typeface="Monaco" charset="0"/>
                  <a:cs typeface="Monaco" charset="0"/>
                </a:rPr>
                <a:t>(</a:t>
              </a:r>
              <a:r>
                <a:rPr lang="en-US" sz="2800" i="1" dirty="0" err="1">
                  <a:solidFill>
                    <a:srgbClr val="0070C0"/>
                  </a:solidFill>
                  <a:latin typeface="Monaco" charset="0"/>
                  <a:ea typeface="Monaco" charset="0"/>
                  <a:cs typeface="Monaco" charset="0"/>
                </a:rPr>
                <a:t>file_name</a:t>
              </a:r>
              <a:r>
                <a:rPr lang="en-US" sz="2800" dirty="0">
                  <a:latin typeface="Monaco" charset="0"/>
                  <a:ea typeface="Monaco" charset="0"/>
                  <a:cs typeface="Monaco" charset="0"/>
                </a:rPr>
                <a:t>)</a:t>
              </a:r>
            </a:p>
          </p:txBody>
        </p:sp>
      </p:grpSp>
      <p:grpSp>
        <p:nvGrpSpPr>
          <p:cNvPr id="6" name="Group 5"/>
          <p:cNvGrpSpPr/>
          <p:nvPr/>
        </p:nvGrpSpPr>
        <p:grpSpPr>
          <a:xfrm>
            <a:off x="5226053" y="1907267"/>
            <a:ext cx="2365216" cy="1692772"/>
            <a:chOff x="1322364" y="4528477"/>
            <a:chExt cx="1503814" cy="1301318"/>
          </a:xfrm>
        </p:grpSpPr>
        <p:sp>
          <p:nvSpPr>
            <p:cNvPr id="7" name="Rounded Rectangular Callout 6"/>
            <p:cNvSpPr/>
            <p:nvPr/>
          </p:nvSpPr>
          <p:spPr>
            <a:xfrm>
              <a:off x="1322364" y="4703869"/>
              <a:ext cx="1503814" cy="958362"/>
            </a:xfrm>
            <a:prstGeom prst="wedgeRoundRectCallout">
              <a:avLst>
                <a:gd name="adj1" fmla="val -5341"/>
                <a:gd name="adj2" fmla="val 73068"/>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8" name="TextBox 7"/>
            <p:cNvSpPr txBox="1"/>
            <p:nvPr/>
          </p:nvSpPr>
          <p:spPr>
            <a:xfrm>
              <a:off x="1322364" y="4528477"/>
              <a:ext cx="1503814" cy="1301318"/>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function</a:t>
              </a:r>
            </a:p>
            <a:p>
              <a:pPr algn="ctr"/>
              <a:r>
                <a:rPr lang="en-US" sz="2800" dirty="0">
                  <a:solidFill>
                    <a:schemeClr val="bg1"/>
                  </a:solidFill>
                </a:rPr>
                <a:t>(does stuff)</a:t>
              </a:r>
            </a:p>
            <a:p>
              <a:pPr algn="ctr"/>
              <a:endParaRPr lang="en-US" dirty="0">
                <a:solidFill>
                  <a:schemeClr val="bg1"/>
                </a:solidFill>
              </a:endParaRPr>
            </a:p>
          </p:txBody>
        </p:sp>
      </p:grpSp>
    </p:spTree>
    <p:extLst>
      <p:ext uri="{BB962C8B-B14F-4D97-AF65-F5344CB8AC3E}">
        <p14:creationId xmlns:p14="http://schemas.microsoft.com/office/powerpoint/2010/main" val="372117762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1968398" y="3507699"/>
            <a:ext cx="8090002" cy="655320"/>
            <a:chOff x="2080825" y="3162925"/>
            <a:chExt cx="8090002" cy="655320"/>
          </a:xfrm>
        </p:grpSpPr>
        <p:sp>
          <p:nvSpPr>
            <p:cNvPr id="4" name="Rectangle 3"/>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2080825" y="3235065"/>
              <a:ext cx="8090002" cy="523220"/>
            </a:xfrm>
            <a:prstGeom prst="rect">
              <a:avLst/>
            </a:prstGeom>
            <a:noFill/>
          </p:spPr>
          <p:txBody>
            <a:bodyPr wrap="square" rtlCol="0">
              <a:spAutoFit/>
            </a:bodyPr>
            <a:lstStyle/>
            <a:p>
              <a:r>
                <a:rPr lang="en-US" sz="2800" i="1" dirty="0">
                  <a:solidFill>
                    <a:srgbClr val="0070C0"/>
                  </a:solidFill>
                  <a:latin typeface="Monaco" charset="0"/>
                  <a:ea typeface="Monaco" charset="0"/>
                  <a:cs typeface="Monaco" charset="0"/>
                </a:rPr>
                <a:t>  </a:t>
              </a:r>
              <a:r>
                <a:rPr lang="en-US" sz="2800" i="1" dirty="0" err="1">
                  <a:solidFill>
                    <a:srgbClr val="0070C0"/>
                  </a:solidFill>
                  <a:latin typeface="Monaco" charset="0"/>
                  <a:ea typeface="Monaco" charset="0"/>
                  <a:cs typeface="Monaco" charset="0"/>
                </a:rPr>
                <a:t>data_frame</a:t>
              </a:r>
              <a:r>
                <a:rPr lang="en-US" sz="2800" dirty="0">
                  <a:solidFill>
                    <a:srgbClr val="0070C0"/>
                  </a:solidFill>
                  <a:latin typeface="Monaco" charset="0"/>
                  <a:ea typeface="Monaco" charset="0"/>
                  <a:cs typeface="Monaco" charset="0"/>
                </a:rPr>
                <a:t> </a:t>
              </a:r>
              <a:r>
                <a:rPr lang="en-US" sz="2800" dirty="0">
                  <a:latin typeface="Monaco" charset="0"/>
                  <a:ea typeface="Monaco" charset="0"/>
                  <a:cs typeface="Monaco" charset="0"/>
                </a:rPr>
                <a:t>&lt;- </a:t>
              </a:r>
              <a:r>
                <a:rPr lang="en-US" sz="2800" b="1" dirty="0" err="1">
                  <a:latin typeface="Monaco" charset="0"/>
                  <a:ea typeface="Monaco" charset="0"/>
                  <a:cs typeface="Monaco" charset="0"/>
                </a:rPr>
                <a:t>read_csv</a:t>
              </a:r>
              <a:r>
                <a:rPr lang="en-US" sz="2800" dirty="0">
                  <a:latin typeface="Monaco" charset="0"/>
                  <a:ea typeface="Monaco" charset="0"/>
                  <a:cs typeface="Monaco" charset="0"/>
                </a:rPr>
                <a:t>(</a:t>
              </a:r>
              <a:r>
                <a:rPr lang="en-US" sz="2800" i="1" dirty="0" err="1">
                  <a:solidFill>
                    <a:srgbClr val="0070C0"/>
                  </a:solidFill>
                  <a:latin typeface="Monaco" charset="0"/>
                  <a:ea typeface="Monaco" charset="0"/>
                  <a:cs typeface="Monaco" charset="0"/>
                </a:rPr>
                <a:t>file_name</a:t>
              </a:r>
              <a:r>
                <a:rPr lang="en-US" sz="2800" dirty="0">
                  <a:latin typeface="Monaco" charset="0"/>
                  <a:ea typeface="Monaco" charset="0"/>
                  <a:cs typeface="Monaco" charset="0"/>
                </a:rPr>
                <a:t>)</a:t>
              </a:r>
            </a:p>
          </p:txBody>
        </p:sp>
      </p:grpSp>
      <p:grpSp>
        <p:nvGrpSpPr>
          <p:cNvPr id="6" name="Group 5"/>
          <p:cNvGrpSpPr/>
          <p:nvPr/>
        </p:nvGrpSpPr>
        <p:grpSpPr>
          <a:xfrm>
            <a:off x="5226053" y="1907265"/>
            <a:ext cx="2365216" cy="1692771"/>
            <a:chOff x="1322364" y="4528478"/>
            <a:chExt cx="1503814" cy="1301318"/>
          </a:xfrm>
        </p:grpSpPr>
        <p:sp>
          <p:nvSpPr>
            <p:cNvPr id="7" name="Rounded Rectangular Callout 6"/>
            <p:cNvSpPr/>
            <p:nvPr/>
          </p:nvSpPr>
          <p:spPr>
            <a:xfrm>
              <a:off x="1322364" y="4703869"/>
              <a:ext cx="1503814" cy="958362"/>
            </a:xfrm>
            <a:prstGeom prst="wedgeRoundRectCallout">
              <a:avLst>
                <a:gd name="adj1" fmla="val -5341"/>
                <a:gd name="adj2" fmla="val 73068"/>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8" name="TextBox 7"/>
            <p:cNvSpPr txBox="1"/>
            <p:nvPr/>
          </p:nvSpPr>
          <p:spPr>
            <a:xfrm>
              <a:off x="1322364" y="4528478"/>
              <a:ext cx="1503814" cy="1301318"/>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function</a:t>
              </a:r>
            </a:p>
            <a:p>
              <a:pPr algn="ctr"/>
              <a:r>
                <a:rPr lang="en-US" sz="2800" dirty="0">
                  <a:solidFill>
                    <a:schemeClr val="bg1"/>
                  </a:solidFill>
                </a:rPr>
                <a:t>(does stuff)</a:t>
              </a:r>
            </a:p>
            <a:p>
              <a:pPr algn="ctr"/>
              <a:endParaRPr lang="en-US" dirty="0">
                <a:solidFill>
                  <a:schemeClr val="bg1"/>
                </a:solidFill>
              </a:endParaRPr>
            </a:p>
          </p:txBody>
        </p:sp>
      </p:grpSp>
      <p:grpSp>
        <p:nvGrpSpPr>
          <p:cNvPr id="9" name="Group 8"/>
          <p:cNvGrpSpPr/>
          <p:nvPr/>
        </p:nvGrpSpPr>
        <p:grpSpPr>
          <a:xfrm>
            <a:off x="7871281" y="1907266"/>
            <a:ext cx="2365216" cy="1692772"/>
            <a:chOff x="1322364" y="4528479"/>
            <a:chExt cx="1503814" cy="1301319"/>
          </a:xfrm>
        </p:grpSpPr>
        <p:sp>
          <p:nvSpPr>
            <p:cNvPr id="10" name="Rounded Rectangular Callout 9"/>
            <p:cNvSpPr/>
            <p:nvPr/>
          </p:nvSpPr>
          <p:spPr>
            <a:xfrm>
              <a:off x="1322364" y="4703869"/>
              <a:ext cx="1503814" cy="958362"/>
            </a:xfrm>
            <a:prstGeom prst="wedgeRoundRectCallout">
              <a:avLst>
                <a:gd name="adj1" fmla="val -21910"/>
                <a:gd name="adj2" fmla="val 72195"/>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1" name="TextBox 10"/>
            <p:cNvSpPr txBox="1"/>
            <p:nvPr/>
          </p:nvSpPr>
          <p:spPr>
            <a:xfrm>
              <a:off x="1322364" y="4528479"/>
              <a:ext cx="1503814" cy="1301319"/>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argument</a:t>
              </a:r>
            </a:p>
            <a:p>
              <a:pPr algn="ctr"/>
              <a:r>
                <a:rPr lang="en-US" sz="2800" dirty="0">
                  <a:solidFill>
                    <a:schemeClr val="bg1"/>
                  </a:solidFill>
                </a:rPr>
                <a:t>(input)</a:t>
              </a:r>
            </a:p>
            <a:p>
              <a:pPr algn="ctr"/>
              <a:endParaRPr lang="en-US" dirty="0">
                <a:solidFill>
                  <a:schemeClr val="bg1"/>
                </a:solidFill>
              </a:endParaRPr>
            </a:p>
          </p:txBody>
        </p:sp>
      </p:grpSp>
    </p:spTree>
    <p:extLst>
      <p:ext uri="{BB962C8B-B14F-4D97-AF65-F5344CB8AC3E}">
        <p14:creationId xmlns:p14="http://schemas.microsoft.com/office/powerpoint/2010/main" val="333310427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1968398" y="3507699"/>
            <a:ext cx="8090002" cy="655320"/>
            <a:chOff x="2080825" y="3162925"/>
            <a:chExt cx="8090002" cy="655320"/>
          </a:xfrm>
        </p:grpSpPr>
        <p:sp>
          <p:nvSpPr>
            <p:cNvPr id="4" name="Rectangle 3"/>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2080825" y="3235065"/>
              <a:ext cx="8090002" cy="523220"/>
            </a:xfrm>
            <a:prstGeom prst="rect">
              <a:avLst/>
            </a:prstGeom>
            <a:noFill/>
          </p:spPr>
          <p:txBody>
            <a:bodyPr wrap="square" rtlCol="0">
              <a:spAutoFit/>
            </a:bodyPr>
            <a:lstStyle/>
            <a:p>
              <a:r>
                <a:rPr lang="en-US" sz="2800" dirty="0">
                  <a:solidFill>
                    <a:srgbClr val="0070C0"/>
                  </a:solidFill>
                  <a:latin typeface="Monaco" charset="0"/>
                  <a:ea typeface="Monaco" charset="0"/>
                  <a:cs typeface="Monaco" charset="0"/>
                </a:rPr>
                <a:t> </a:t>
              </a:r>
              <a:r>
                <a:rPr lang="en-US" sz="2800" i="1" dirty="0">
                  <a:solidFill>
                    <a:srgbClr val="0070C0"/>
                  </a:solidFill>
                  <a:latin typeface="Monaco" charset="0"/>
                  <a:ea typeface="Monaco" charset="0"/>
                  <a:cs typeface="Monaco" charset="0"/>
                </a:rPr>
                <a:t> </a:t>
              </a:r>
              <a:r>
                <a:rPr lang="en-US" sz="2800" i="1" dirty="0" err="1">
                  <a:solidFill>
                    <a:srgbClr val="0070C0"/>
                  </a:solidFill>
                  <a:latin typeface="Monaco" charset="0"/>
                  <a:ea typeface="Monaco" charset="0"/>
                  <a:cs typeface="Monaco" charset="0"/>
                </a:rPr>
                <a:t>data_frame</a:t>
              </a:r>
              <a:r>
                <a:rPr lang="en-US" sz="2800" dirty="0">
                  <a:solidFill>
                    <a:srgbClr val="0070C0"/>
                  </a:solidFill>
                  <a:latin typeface="Monaco" charset="0"/>
                  <a:ea typeface="Monaco" charset="0"/>
                  <a:cs typeface="Monaco" charset="0"/>
                </a:rPr>
                <a:t> </a:t>
              </a:r>
              <a:r>
                <a:rPr lang="en-US" sz="2800" dirty="0">
                  <a:latin typeface="Monaco" charset="0"/>
                  <a:ea typeface="Monaco" charset="0"/>
                  <a:cs typeface="Monaco" charset="0"/>
                </a:rPr>
                <a:t>&lt;- </a:t>
              </a:r>
              <a:r>
                <a:rPr lang="en-US" sz="2800" b="1" dirty="0" err="1">
                  <a:latin typeface="Monaco" charset="0"/>
                  <a:ea typeface="Monaco" charset="0"/>
                  <a:cs typeface="Monaco" charset="0"/>
                </a:rPr>
                <a:t>read_csv</a:t>
              </a:r>
              <a:r>
                <a:rPr lang="en-US" sz="2800" dirty="0">
                  <a:latin typeface="Monaco" charset="0"/>
                  <a:ea typeface="Monaco" charset="0"/>
                  <a:cs typeface="Monaco" charset="0"/>
                </a:rPr>
                <a:t>(</a:t>
              </a:r>
              <a:r>
                <a:rPr lang="en-US" sz="2800" i="1" dirty="0" err="1">
                  <a:solidFill>
                    <a:srgbClr val="0070C0"/>
                  </a:solidFill>
                  <a:latin typeface="Monaco" charset="0"/>
                  <a:ea typeface="Monaco" charset="0"/>
                  <a:cs typeface="Monaco" charset="0"/>
                </a:rPr>
                <a:t>file_name</a:t>
              </a:r>
              <a:r>
                <a:rPr lang="en-US" sz="2800" dirty="0">
                  <a:latin typeface="Monaco" charset="0"/>
                  <a:ea typeface="Monaco" charset="0"/>
                  <a:cs typeface="Monaco" charset="0"/>
                </a:rPr>
                <a:t>)</a:t>
              </a:r>
            </a:p>
          </p:txBody>
        </p:sp>
      </p:grpSp>
      <p:grpSp>
        <p:nvGrpSpPr>
          <p:cNvPr id="6" name="Group 5"/>
          <p:cNvGrpSpPr/>
          <p:nvPr/>
        </p:nvGrpSpPr>
        <p:grpSpPr>
          <a:xfrm>
            <a:off x="5226053" y="1907265"/>
            <a:ext cx="2365216" cy="1692771"/>
            <a:chOff x="1322364" y="4528478"/>
            <a:chExt cx="1503814" cy="1301318"/>
          </a:xfrm>
        </p:grpSpPr>
        <p:sp>
          <p:nvSpPr>
            <p:cNvPr id="7" name="Rounded Rectangular Callout 6"/>
            <p:cNvSpPr/>
            <p:nvPr/>
          </p:nvSpPr>
          <p:spPr>
            <a:xfrm>
              <a:off x="1322364" y="4703869"/>
              <a:ext cx="1503814" cy="958362"/>
            </a:xfrm>
            <a:prstGeom prst="wedgeRoundRectCallout">
              <a:avLst>
                <a:gd name="adj1" fmla="val -5341"/>
                <a:gd name="adj2" fmla="val 73068"/>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8" name="TextBox 7"/>
            <p:cNvSpPr txBox="1"/>
            <p:nvPr/>
          </p:nvSpPr>
          <p:spPr>
            <a:xfrm>
              <a:off x="1322364" y="4528478"/>
              <a:ext cx="1503814" cy="1301318"/>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function</a:t>
              </a:r>
            </a:p>
            <a:p>
              <a:pPr algn="ctr"/>
              <a:r>
                <a:rPr lang="en-US" sz="2800" dirty="0">
                  <a:solidFill>
                    <a:schemeClr val="bg1"/>
                  </a:solidFill>
                </a:rPr>
                <a:t>(does stuff)</a:t>
              </a:r>
            </a:p>
            <a:p>
              <a:pPr algn="ctr"/>
              <a:endParaRPr lang="en-US" dirty="0">
                <a:solidFill>
                  <a:schemeClr val="bg1"/>
                </a:solidFill>
              </a:endParaRPr>
            </a:p>
          </p:txBody>
        </p:sp>
      </p:grpSp>
      <p:grpSp>
        <p:nvGrpSpPr>
          <p:cNvPr id="9" name="Group 8"/>
          <p:cNvGrpSpPr/>
          <p:nvPr/>
        </p:nvGrpSpPr>
        <p:grpSpPr>
          <a:xfrm>
            <a:off x="7871281" y="1907264"/>
            <a:ext cx="2365216" cy="1692772"/>
            <a:chOff x="1322364" y="4528478"/>
            <a:chExt cx="1503814" cy="1301319"/>
          </a:xfrm>
        </p:grpSpPr>
        <p:sp>
          <p:nvSpPr>
            <p:cNvPr id="10" name="Rounded Rectangular Callout 9"/>
            <p:cNvSpPr/>
            <p:nvPr/>
          </p:nvSpPr>
          <p:spPr>
            <a:xfrm>
              <a:off x="1322364" y="4703869"/>
              <a:ext cx="1503814" cy="958362"/>
            </a:xfrm>
            <a:prstGeom prst="wedgeRoundRectCallout">
              <a:avLst>
                <a:gd name="adj1" fmla="val -21910"/>
                <a:gd name="adj2" fmla="val 72195"/>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1" name="TextBox 10"/>
            <p:cNvSpPr txBox="1"/>
            <p:nvPr/>
          </p:nvSpPr>
          <p:spPr>
            <a:xfrm>
              <a:off x="1322364" y="4528478"/>
              <a:ext cx="1503814" cy="1301319"/>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argument</a:t>
              </a:r>
            </a:p>
            <a:p>
              <a:pPr algn="ctr"/>
              <a:r>
                <a:rPr lang="en-US" sz="2800" dirty="0">
                  <a:solidFill>
                    <a:schemeClr val="bg1"/>
                  </a:solidFill>
                </a:rPr>
                <a:t>(input)</a:t>
              </a:r>
            </a:p>
            <a:p>
              <a:pPr algn="ctr"/>
              <a:endParaRPr lang="en-US" dirty="0">
                <a:solidFill>
                  <a:schemeClr val="bg1"/>
                </a:solidFill>
              </a:endParaRPr>
            </a:p>
          </p:txBody>
        </p:sp>
      </p:grpSp>
      <p:grpSp>
        <p:nvGrpSpPr>
          <p:cNvPr id="12" name="Group 11"/>
          <p:cNvGrpSpPr/>
          <p:nvPr/>
        </p:nvGrpSpPr>
        <p:grpSpPr>
          <a:xfrm>
            <a:off x="1968398" y="1876487"/>
            <a:ext cx="2365216" cy="1754326"/>
            <a:chOff x="1968398" y="1876487"/>
            <a:chExt cx="2365216" cy="1754326"/>
          </a:xfrm>
        </p:grpSpPr>
        <p:sp>
          <p:nvSpPr>
            <p:cNvPr id="16" name="Rounded Rectangular Callout 15"/>
            <p:cNvSpPr/>
            <p:nvPr/>
          </p:nvSpPr>
          <p:spPr>
            <a:xfrm>
              <a:off x="1968398" y="2135413"/>
              <a:ext cx="2365216" cy="1246649"/>
            </a:xfrm>
            <a:prstGeom prst="wedgeRoundRectCallout">
              <a:avLst>
                <a:gd name="adj1" fmla="val 1102"/>
                <a:gd name="adj2" fmla="val 72195"/>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7" name="TextBox 16"/>
            <p:cNvSpPr txBox="1"/>
            <p:nvPr/>
          </p:nvSpPr>
          <p:spPr>
            <a:xfrm>
              <a:off x="1968398" y="1876487"/>
              <a:ext cx="2365216" cy="1754326"/>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object</a:t>
              </a:r>
            </a:p>
            <a:p>
              <a:pPr algn="ctr"/>
              <a:r>
                <a:rPr lang="en-US" sz="2800" dirty="0">
                  <a:solidFill>
                    <a:schemeClr val="bg1"/>
                  </a:solidFill>
                </a:rPr>
                <a:t>(stores output)</a:t>
              </a:r>
              <a:endParaRPr lang="en-US" dirty="0">
                <a:solidFill>
                  <a:schemeClr val="bg1"/>
                </a:solidFill>
              </a:endParaRPr>
            </a:p>
            <a:p>
              <a:pPr algn="ctr"/>
              <a:endParaRPr lang="en-US" dirty="0">
                <a:solidFill>
                  <a:schemeClr val="bg1"/>
                </a:solidFill>
              </a:endParaRPr>
            </a:p>
          </p:txBody>
        </p:sp>
      </p:grpSp>
    </p:spTree>
    <p:extLst>
      <p:ext uri="{BB962C8B-B14F-4D97-AF65-F5344CB8AC3E}">
        <p14:creationId xmlns:p14="http://schemas.microsoft.com/office/powerpoint/2010/main" val="322753401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1968398" y="3507699"/>
            <a:ext cx="8090002" cy="655320"/>
            <a:chOff x="2080825" y="3162925"/>
            <a:chExt cx="8090002" cy="655320"/>
          </a:xfrm>
        </p:grpSpPr>
        <p:sp>
          <p:nvSpPr>
            <p:cNvPr id="4" name="Rectangle 3"/>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2080825" y="3235065"/>
              <a:ext cx="8090002" cy="523220"/>
            </a:xfrm>
            <a:prstGeom prst="rect">
              <a:avLst/>
            </a:prstGeom>
            <a:noFill/>
          </p:spPr>
          <p:txBody>
            <a:bodyPr wrap="square" rtlCol="0">
              <a:spAutoFit/>
            </a:bodyPr>
            <a:lstStyle/>
            <a:p>
              <a:r>
                <a:rPr lang="en-US" sz="2800" dirty="0">
                  <a:solidFill>
                    <a:srgbClr val="0070C0"/>
                  </a:solidFill>
                  <a:latin typeface="Monaco" charset="0"/>
                  <a:ea typeface="Monaco" charset="0"/>
                  <a:cs typeface="Monaco" charset="0"/>
                </a:rPr>
                <a:t> </a:t>
              </a:r>
              <a:r>
                <a:rPr lang="en-US" sz="2800" i="1" dirty="0">
                  <a:solidFill>
                    <a:srgbClr val="0070C0"/>
                  </a:solidFill>
                  <a:latin typeface="Monaco" charset="0"/>
                  <a:ea typeface="Monaco" charset="0"/>
                  <a:cs typeface="Monaco" charset="0"/>
                </a:rPr>
                <a:t> </a:t>
              </a:r>
              <a:r>
                <a:rPr lang="en-US" sz="2800" i="1" dirty="0" err="1">
                  <a:solidFill>
                    <a:srgbClr val="0070C0"/>
                  </a:solidFill>
                  <a:latin typeface="Monaco" charset="0"/>
                  <a:ea typeface="Monaco" charset="0"/>
                  <a:cs typeface="Monaco" charset="0"/>
                </a:rPr>
                <a:t>data_frame</a:t>
              </a:r>
              <a:r>
                <a:rPr lang="en-US" sz="2800" dirty="0">
                  <a:solidFill>
                    <a:srgbClr val="0070C0"/>
                  </a:solidFill>
                  <a:latin typeface="Monaco" charset="0"/>
                  <a:ea typeface="Monaco" charset="0"/>
                  <a:cs typeface="Monaco" charset="0"/>
                </a:rPr>
                <a:t> </a:t>
              </a:r>
              <a:r>
                <a:rPr lang="en-US" sz="2800" dirty="0">
                  <a:latin typeface="Monaco" charset="0"/>
                  <a:ea typeface="Monaco" charset="0"/>
                  <a:cs typeface="Monaco" charset="0"/>
                </a:rPr>
                <a:t>&lt;- </a:t>
              </a:r>
              <a:r>
                <a:rPr lang="en-US" sz="2800" b="1" dirty="0" err="1">
                  <a:latin typeface="Monaco" charset="0"/>
                  <a:ea typeface="Monaco" charset="0"/>
                  <a:cs typeface="Monaco" charset="0"/>
                </a:rPr>
                <a:t>read_csv</a:t>
              </a:r>
              <a:r>
                <a:rPr lang="en-US" sz="2800" dirty="0">
                  <a:latin typeface="Monaco" charset="0"/>
                  <a:ea typeface="Monaco" charset="0"/>
                  <a:cs typeface="Monaco" charset="0"/>
                </a:rPr>
                <a:t>(</a:t>
              </a:r>
              <a:r>
                <a:rPr lang="en-US" sz="2800" i="1" dirty="0" err="1">
                  <a:solidFill>
                    <a:srgbClr val="0070C0"/>
                  </a:solidFill>
                  <a:latin typeface="Monaco" charset="0"/>
                  <a:ea typeface="Monaco" charset="0"/>
                  <a:cs typeface="Monaco" charset="0"/>
                </a:rPr>
                <a:t>file_name</a:t>
              </a:r>
              <a:r>
                <a:rPr lang="en-US" sz="2800" dirty="0">
                  <a:latin typeface="Monaco" charset="0"/>
                  <a:ea typeface="Monaco" charset="0"/>
                  <a:cs typeface="Monaco" charset="0"/>
                </a:rPr>
                <a:t>)</a:t>
              </a:r>
            </a:p>
          </p:txBody>
        </p:sp>
      </p:grpSp>
      <p:grpSp>
        <p:nvGrpSpPr>
          <p:cNvPr id="6" name="Group 5"/>
          <p:cNvGrpSpPr/>
          <p:nvPr/>
        </p:nvGrpSpPr>
        <p:grpSpPr>
          <a:xfrm>
            <a:off x="5226053" y="1907265"/>
            <a:ext cx="2365216" cy="1692771"/>
            <a:chOff x="1322364" y="4528478"/>
            <a:chExt cx="1503814" cy="1301318"/>
          </a:xfrm>
        </p:grpSpPr>
        <p:sp>
          <p:nvSpPr>
            <p:cNvPr id="7" name="Rounded Rectangular Callout 6"/>
            <p:cNvSpPr/>
            <p:nvPr/>
          </p:nvSpPr>
          <p:spPr>
            <a:xfrm>
              <a:off x="1322364" y="4703869"/>
              <a:ext cx="1503814" cy="958362"/>
            </a:xfrm>
            <a:prstGeom prst="wedgeRoundRectCallout">
              <a:avLst>
                <a:gd name="adj1" fmla="val -5341"/>
                <a:gd name="adj2" fmla="val 73068"/>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8" name="TextBox 7"/>
            <p:cNvSpPr txBox="1"/>
            <p:nvPr/>
          </p:nvSpPr>
          <p:spPr>
            <a:xfrm>
              <a:off x="1322364" y="4528478"/>
              <a:ext cx="1503814" cy="1301318"/>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function</a:t>
              </a:r>
            </a:p>
            <a:p>
              <a:pPr algn="ctr"/>
              <a:r>
                <a:rPr lang="en-US" sz="2800" dirty="0">
                  <a:solidFill>
                    <a:schemeClr val="bg1"/>
                  </a:solidFill>
                </a:rPr>
                <a:t>(does stuff)</a:t>
              </a:r>
            </a:p>
            <a:p>
              <a:pPr algn="ctr"/>
              <a:endParaRPr lang="en-US" dirty="0">
                <a:solidFill>
                  <a:schemeClr val="bg1"/>
                </a:solidFill>
              </a:endParaRPr>
            </a:p>
          </p:txBody>
        </p:sp>
      </p:grpSp>
      <p:grpSp>
        <p:nvGrpSpPr>
          <p:cNvPr id="9" name="Group 8"/>
          <p:cNvGrpSpPr/>
          <p:nvPr/>
        </p:nvGrpSpPr>
        <p:grpSpPr>
          <a:xfrm>
            <a:off x="7871281" y="1907264"/>
            <a:ext cx="2365216" cy="1692772"/>
            <a:chOff x="1322364" y="4528478"/>
            <a:chExt cx="1503814" cy="1301319"/>
          </a:xfrm>
        </p:grpSpPr>
        <p:sp>
          <p:nvSpPr>
            <p:cNvPr id="10" name="Rounded Rectangular Callout 9"/>
            <p:cNvSpPr/>
            <p:nvPr/>
          </p:nvSpPr>
          <p:spPr>
            <a:xfrm>
              <a:off x="1322364" y="4703869"/>
              <a:ext cx="1503814" cy="958362"/>
            </a:xfrm>
            <a:prstGeom prst="wedgeRoundRectCallout">
              <a:avLst>
                <a:gd name="adj1" fmla="val -21910"/>
                <a:gd name="adj2" fmla="val 72195"/>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1" name="TextBox 10"/>
            <p:cNvSpPr txBox="1"/>
            <p:nvPr/>
          </p:nvSpPr>
          <p:spPr>
            <a:xfrm>
              <a:off x="1322364" y="4528478"/>
              <a:ext cx="1503814" cy="1301319"/>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argument</a:t>
              </a:r>
            </a:p>
            <a:p>
              <a:pPr algn="ctr"/>
              <a:r>
                <a:rPr lang="en-US" sz="2800" dirty="0">
                  <a:solidFill>
                    <a:schemeClr val="bg1"/>
                  </a:solidFill>
                </a:rPr>
                <a:t>(input)</a:t>
              </a:r>
            </a:p>
            <a:p>
              <a:pPr algn="ctr"/>
              <a:endParaRPr lang="en-US" dirty="0">
                <a:solidFill>
                  <a:schemeClr val="bg1"/>
                </a:solidFill>
              </a:endParaRPr>
            </a:p>
          </p:txBody>
        </p:sp>
      </p:grpSp>
      <p:sp>
        <p:nvSpPr>
          <p:cNvPr id="13" name="Rounded Rectangular Callout 12"/>
          <p:cNvSpPr/>
          <p:nvPr/>
        </p:nvSpPr>
        <p:spPr>
          <a:xfrm>
            <a:off x="1968398" y="4435786"/>
            <a:ext cx="6041571" cy="1246648"/>
          </a:xfrm>
          <a:prstGeom prst="wedgeRoundRectCallout">
            <a:avLst>
              <a:gd name="adj1" fmla="val -1739"/>
              <a:gd name="adj2" fmla="val -87600"/>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4" name="TextBox 13"/>
          <p:cNvSpPr txBox="1"/>
          <p:nvPr/>
        </p:nvSpPr>
        <p:spPr>
          <a:xfrm>
            <a:off x="1968398" y="4279549"/>
            <a:ext cx="6041571" cy="1508105"/>
          </a:xfrm>
          <a:prstGeom prst="rect">
            <a:avLst/>
          </a:prstGeom>
          <a:noFill/>
        </p:spPr>
        <p:txBody>
          <a:bodyPr wrap="square" rtlCol="0" anchor="ctr">
            <a:spAutoFit/>
          </a:bodyPr>
          <a:lstStyle/>
          <a:p>
            <a:pPr algn="ctr"/>
            <a:endParaRPr lang="en-US" sz="1200" dirty="0">
              <a:solidFill>
                <a:schemeClr val="bg1"/>
              </a:solidFill>
            </a:endParaRPr>
          </a:p>
          <a:p>
            <a:pPr algn="ctr"/>
            <a:r>
              <a:rPr lang="en-US" sz="4000" dirty="0">
                <a:solidFill>
                  <a:schemeClr val="bg1"/>
                </a:solidFill>
              </a:rPr>
              <a:t>assignment operator</a:t>
            </a:r>
          </a:p>
          <a:p>
            <a:pPr algn="ctr"/>
            <a:r>
              <a:rPr lang="en-US" sz="2800" dirty="0">
                <a:solidFill>
                  <a:schemeClr val="bg1"/>
                </a:solidFill>
              </a:rPr>
              <a:t>(“gets”)</a:t>
            </a:r>
            <a:endParaRPr lang="en-US" dirty="0">
              <a:solidFill>
                <a:schemeClr val="bg1"/>
              </a:solidFill>
            </a:endParaRPr>
          </a:p>
          <a:p>
            <a:pPr algn="ctr"/>
            <a:endParaRPr lang="en-US" sz="1200" dirty="0">
              <a:solidFill>
                <a:schemeClr val="bg1"/>
              </a:solidFill>
            </a:endParaRPr>
          </a:p>
        </p:txBody>
      </p:sp>
      <p:grpSp>
        <p:nvGrpSpPr>
          <p:cNvPr id="12" name="Group 11"/>
          <p:cNvGrpSpPr/>
          <p:nvPr/>
        </p:nvGrpSpPr>
        <p:grpSpPr>
          <a:xfrm>
            <a:off x="1968398" y="1876487"/>
            <a:ext cx="2365216" cy="1754326"/>
            <a:chOff x="1968398" y="1876487"/>
            <a:chExt cx="2365216" cy="1754326"/>
          </a:xfrm>
        </p:grpSpPr>
        <p:sp>
          <p:nvSpPr>
            <p:cNvPr id="16" name="Rounded Rectangular Callout 15"/>
            <p:cNvSpPr/>
            <p:nvPr/>
          </p:nvSpPr>
          <p:spPr>
            <a:xfrm>
              <a:off x="1968398" y="2135413"/>
              <a:ext cx="2365216" cy="1246649"/>
            </a:xfrm>
            <a:prstGeom prst="wedgeRoundRectCallout">
              <a:avLst>
                <a:gd name="adj1" fmla="val 1102"/>
                <a:gd name="adj2" fmla="val 72195"/>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7" name="TextBox 16"/>
            <p:cNvSpPr txBox="1"/>
            <p:nvPr/>
          </p:nvSpPr>
          <p:spPr>
            <a:xfrm>
              <a:off x="1968398" y="1876487"/>
              <a:ext cx="2365216" cy="1754326"/>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object</a:t>
              </a:r>
            </a:p>
            <a:p>
              <a:pPr algn="ctr"/>
              <a:r>
                <a:rPr lang="en-US" sz="2800" dirty="0">
                  <a:solidFill>
                    <a:schemeClr val="bg1"/>
                  </a:solidFill>
                </a:rPr>
                <a:t>(stores output)</a:t>
              </a:r>
              <a:endParaRPr lang="en-US" dirty="0">
                <a:solidFill>
                  <a:schemeClr val="bg1"/>
                </a:solidFill>
              </a:endParaRPr>
            </a:p>
            <a:p>
              <a:pPr algn="ctr"/>
              <a:endParaRPr lang="en-US" dirty="0">
                <a:solidFill>
                  <a:schemeClr val="bg1"/>
                </a:solidFill>
              </a:endParaRPr>
            </a:p>
          </p:txBody>
        </p:sp>
      </p:grpSp>
    </p:spTree>
    <p:extLst>
      <p:ext uri="{BB962C8B-B14F-4D97-AF65-F5344CB8AC3E}">
        <p14:creationId xmlns:p14="http://schemas.microsoft.com/office/powerpoint/2010/main" val="23030818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154676A-E2E5-A30C-0EF6-0A46E52F47AB}"/>
              </a:ext>
            </a:extLst>
          </p:cNvPr>
          <p:cNvSpPr>
            <a:spLocks noGrp="1"/>
          </p:cNvSpPr>
          <p:nvPr>
            <p:ph type="title"/>
          </p:nvPr>
        </p:nvSpPr>
        <p:spPr/>
        <p:txBody>
          <a:bodyPr/>
          <a:lstStyle/>
          <a:p>
            <a:r>
              <a:rPr lang="es-CL" dirty="0"/>
              <a:t>Por qué aprender a programar en ciencia de datos</a:t>
            </a:r>
          </a:p>
        </p:txBody>
      </p:sp>
      <p:sp>
        <p:nvSpPr>
          <p:cNvPr id="3" name="Marcador de contenido 2">
            <a:extLst>
              <a:ext uri="{FF2B5EF4-FFF2-40B4-BE49-F238E27FC236}">
                <a16:creationId xmlns:a16="http://schemas.microsoft.com/office/drawing/2014/main" id="{D6728F45-A7F8-1C2B-712A-E4DAE5DD43A9}"/>
              </a:ext>
            </a:extLst>
          </p:cNvPr>
          <p:cNvSpPr>
            <a:spLocks noGrp="1"/>
          </p:cNvSpPr>
          <p:nvPr>
            <p:ph idx="1"/>
          </p:nvPr>
        </p:nvSpPr>
        <p:spPr>
          <a:xfrm>
            <a:off x="1112618" y="2148742"/>
            <a:ext cx="9720071" cy="4023360"/>
          </a:xfrm>
        </p:spPr>
        <p:txBody>
          <a:bodyPr>
            <a:normAutofit/>
          </a:bodyPr>
          <a:lstStyle/>
          <a:p>
            <a:pPr marL="457200" indent="-457200">
              <a:buFont typeface="+mj-lt"/>
              <a:buAutoNum type="arabicPeriod"/>
            </a:pPr>
            <a:r>
              <a:rPr lang="es-CL" dirty="0"/>
              <a:t>Pensamiento lógico y resolución de problemas (método).</a:t>
            </a:r>
          </a:p>
          <a:p>
            <a:pPr marL="457200" indent="-457200">
              <a:buFont typeface="+mj-lt"/>
              <a:buAutoNum type="arabicPeriod"/>
            </a:pPr>
            <a:r>
              <a:rPr lang="es-CL" dirty="0"/>
              <a:t>Te entrega una nueva alternativa a evaluar para el desarrollo de una tarea. </a:t>
            </a:r>
          </a:p>
          <a:p>
            <a:pPr marL="457200" indent="-457200">
              <a:buFont typeface="+mj-lt"/>
              <a:buAutoNum type="arabicPeriod"/>
            </a:pPr>
            <a:r>
              <a:rPr lang="es-CL" dirty="0"/>
              <a:t>Reduce tiempo en tareas repetitivas (al principio toma tiempo)</a:t>
            </a:r>
            <a:endParaRPr lang="es-CL" b="1" dirty="0"/>
          </a:p>
          <a:p>
            <a:pPr marL="0" lvl="1" indent="0">
              <a:spcBef>
                <a:spcPts val="1200"/>
              </a:spcBef>
              <a:spcAft>
                <a:spcPts val="200"/>
              </a:spcAft>
              <a:buSzPct val="100000"/>
              <a:buNone/>
            </a:pPr>
            <a:r>
              <a:rPr lang="es-CL" b="1" dirty="0"/>
              <a:t>	</a:t>
            </a:r>
            <a:r>
              <a:rPr lang="es-MX" b="1" dirty="0"/>
              <a:t>SALIR DEL COPIAR Y PEGAR</a:t>
            </a:r>
            <a:endParaRPr lang="es-CL" b="1" dirty="0"/>
          </a:p>
          <a:p>
            <a:pPr marL="457200" indent="-457200">
              <a:buFont typeface="+mj-lt"/>
              <a:buAutoNum type="arabicPeriod"/>
            </a:pPr>
            <a:r>
              <a:rPr lang="es-CL" dirty="0"/>
              <a:t>Permite conocer el proceso de análisis de información. Se guarda el flujo.</a:t>
            </a:r>
          </a:p>
          <a:p>
            <a:pPr marL="0" lvl="1" indent="0">
              <a:spcBef>
                <a:spcPts val="1200"/>
              </a:spcBef>
              <a:spcAft>
                <a:spcPts val="200"/>
              </a:spcAft>
              <a:buSzPct val="100000"/>
              <a:buNone/>
            </a:pPr>
            <a:r>
              <a:rPr lang="es-CL" b="1" dirty="0"/>
              <a:t>	TRAZABILIDAD – ENTENDER LO QUE SE HACE – ACTUALIZAR INFORMACIÓN</a:t>
            </a:r>
          </a:p>
          <a:p>
            <a:pPr marL="457200" indent="-457200">
              <a:buFont typeface="+mj-lt"/>
              <a:buAutoNum type="arabicPeriod"/>
            </a:pPr>
            <a:r>
              <a:rPr lang="es-CL" dirty="0"/>
              <a:t>Es un lenguaje – permite la comunicación con la computadora y con otras personas. </a:t>
            </a:r>
          </a:p>
          <a:p>
            <a:pPr marL="173736" lvl="1" indent="0">
              <a:buNone/>
            </a:pPr>
            <a:r>
              <a:rPr lang="es-CL" b="1" dirty="0"/>
              <a:t>	COLABORACIÓN y REPRODUCIBILIDAD (por ejemplo: en publicación científica)</a:t>
            </a:r>
          </a:p>
        </p:txBody>
      </p:sp>
    </p:spTree>
    <p:extLst>
      <p:ext uri="{BB962C8B-B14F-4D97-AF65-F5344CB8AC3E}">
        <p14:creationId xmlns:p14="http://schemas.microsoft.com/office/powerpoint/2010/main" val="140846280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p:cNvGrpSpPr/>
          <p:nvPr/>
        </p:nvGrpSpPr>
        <p:grpSpPr>
          <a:xfrm>
            <a:off x="970156" y="3507699"/>
            <a:ext cx="10504449" cy="655320"/>
            <a:chOff x="2080825" y="3162925"/>
            <a:chExt cx="8240130" cy="655320"/>
          </a:xfrm>
        </p:grpSpPr>
        <p:sp>
          <p:nvSpPr>
            <p:cNvPr id="7" name="Rectangle 6"/>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2230953" y="3235065"/>
              <a:ext cx="8090002" cy="523220"/>
            </a:xfrm>
            <a:prstGeom prst="rect">
              <a:avLst/>
            </a:prstGeom>
            <a:noFill/>
          </p:spPr>
          <p:txBody>
            <a:bodyPr wrap="square" rtlCol="0">
              <a:spAutoFit/>
            </a:bodyPr>
            <a:lstStyle/>
            <a:p>
              <a:r>
                <a:rPr lang="en-US" sz="2800" dirty="0" err="1">
                  <a:solidFill>
                    <a:srgbClr val="0070C0"/>
                  </a:solidFill>
                  <a:latin typeface="Monaco" charset="0"/>
                  <a:ea typeface="Monaco" charset="0"/>
                  <a:cs typeface="Monaco" charset="0"/>
                </a:rPr>
                <a:t>covid_testing</a:t>
              </a:r>
              <a:r>
                <a:rPr lang="en-US" sz="2800" dirty="0">
                  <a:solidFill>
                    <a:srgbClr val="0070C0"/>
                  </a:solidFill>
                  <a:latin typeface="Monaco" charset="0"/>
                  <a:ea typeface="Monaco" charset="0"/>
                  <a:cs typeface="Monaco" charset="0"/>
                </a:rPr>
                <a:t> </a:t>
              </a:r>
              <a:r>
                <a:rPr lang="en-US" sz="2800" dirty="0">
                  <a:latin typeface="Monaco" charset="0"/>
                  <a:ea typeface="Monaco" charset="0"/>
                  <a:cs typeface="Monaco" charset="0"/>
                </a:rPr>
                <a:t>&lt;- </a:t>
              </a:r>
              <a:r>
                <a:rPr lang="en-US" sz="2800" b="1" dirty="0" err="1">
                  <a:latin typeface="Monaco" charset="0"/>
                  <a:ea typeface="Monaco" charset="0"/>
                  <a:cs typeface="Monaco" charset="0"/>
                </a:rPr>
                <a:t>read_csv</a:t>
              </a:r>
              <a:r>
                <a:rPr lang="en-US" sz="2800" dirty="0">
                  <a:latin typeface="Monaco" charset="0"/>
                  <a:ea typeface="Monaco" charset="0"/>
                  <a:cs typeface="Monaco" charset="0"/>
                </a:rPr>
                <a:t>(</a:t>
              </a:r>
              <a:r>
                <a:rPr lang="en-US" sz="2800" dirty="0">
                  <a:solidFill>
                    <a:srgbClr val="0070C0"/>
                  </a:solidFill>
                  <a:latin typeface="Monaco" charset="0"/>
                  <a:ea typeface="Monaco" charset="0"/>
                  <a:cs typeface="Monaco" charset="0"/>
                </a:rPr>
                <a:t>"</a:t>
              </a:r>
              <a:r>
                <a:rPr lang="en-US" sz="2800" dirty="0" err="1">
                  <a:solidFill>
                    <a:srgbClr val="0070C0"/>
                  </a:solidFill>
                  <a:latin typeface="Monaco" charset="0"/>
                  <a:ea typeface="Monaco" charset="0"/>
                  <a:cs typeface="Monaco" charset="0"/>
                </a:rPr>
                <a:t>covid_testing.csv</a:t>
              </a:r>
              <a:r>
                <a:rPr lang="en-US" sz="2800" dirty="0">
                  <a:solidFill>
                    <a:srgbClr val="0070C0"/>
                  </a:solidFill>
                  <a:latin typeface="Monaco" charset="0"/>
                  <a:ea typeface="Monaco" charset="0"/>
                  <a:cs typeface="Monaco" charset="0"/>
                </a:rPr>
                <a:t>"</a:t>
              </a:r>
              <a:r>
                <a:rPr lang="en-US" sz="2800" dirty="0">
                  <a:latin typeface="Monaco" charset="0"/>
                  <a:ea typeface="Monaco" charset="0"/>
                  <a:cs typeface="Monaco" charset="0"/>
                </a:rPr>
                <a:t>)</a:t>
              </a:r>
            </a:p>
          </p:txBody>
        </p:sp>
      </p:grpSp>
      <p:sp>
        <p:nvSpPr>
          <p:cNvPr id="13" name="Rectangle 12"/>
          <p:cNvSpPr/>
          <p:nvPr/>
        </p:nvSpPr>
        <p:spPr>
          <a:xfrm>
            <a:off x="3931458" y="740977"/>
            <a:ext cx="3871573" cy="830997"/>
          </a:xfrm>
          <a:prstGeom prst="rect">
            <a:avLst/>
          </a:prstGeom>
        </p:spPr>
        <p:txBody>
          <a:bodyPr wrap="none">
            <a:spAutoFit/>
          </a:bodyPr>
          <a:lstStyle/>
          <a:p>
            <a:r>
              <a:rPr lang="en-US" sz="4800" dirty="0" err="1">
                <a:latin typeface="Monaco" charset="0"/>
                <a:ea typeface="Monaco" charset="0"/>
                <a:cs typeface="Monaco" charset="0"/>
              </a:rPr>
              <a:t>read_csv</a:t>
            </a:r>
            <a:r>
              <a:rPr lang="en-US" sz="4800" dirty="0">
                <a:latin typeface="Monaco" charset="0"/>
                <a:ea typeface="Monaco" charset="0"/>
                <a:cs typeface="Monaco" charset="0"/>
              </a:rPr>
              <a:t>()</a:t>
            </a:r>
            <a:endParaRPr lang="en-US" sz="4800" dirty="0"/>
          </a:p>
        </p:txBody>
      </p:sp>
      <p:grpSp>
        <p:nvGrpSpPr>
          <p:cNvPr id="21" name="Group 20"/>
          <p:cNvGrpSpPr/>
          <p:nvPr/>
        </p:nvGrpSpPr>
        <p:grpSpPr>
          <a:xfrm>
            <a:off x="1844084" y="4723160"/>
            <a:ext cx="7156955" cy="1679292"/>
            <a:chOff x="1919035" y="4333415"/>
            <a:chExt cx="7156955" cy="1679292"/>
          </a:xfrm>
        </p:grpSpPr>
        <p:grpSp>
          <p:nvGrpSpPr>
            <p:cNvPr id="20" name="Group 19"/>
            <p:cNvGrpSpPr/>
            <p:nvPr/>
          </p:nvGrpSpPr>
          <p:grpSpPr>
            <a:xfrm>
              <a:off x="8064580" y="4722760"/>
              <a:ext cx="1011410" cy="1020522"/>
              <a:chOff x="8064580" y="4722760"/>
              <a:chExt cx="1011410" cy="1020522"/>
            </a:xfrm>
          </p:grpSpPr>
          <p:pic>
            <p:nvPicPr>
              <p:cNvPr id="14" name="Picture 13"/>
              <p:cNvPicPr>
                <a:picLocks noChangeAspect="1"/>
              </p:cNvPicPr>
              <p:nvPr/>
            </p:nvPicPr>
            <p:blipFill>
              <a:blip r:embed="rId3"/>
              <a:stretch>
                <a:fillRect/>
              </a:stretch>
            </p:blipFill>
            <p:spPr>
              <a:xfrm>
                <a:off x="8064580" y="4722760"/>
                <a:ext cx="1011410" cy="1020522"/>
              </a:xfrm>
              <a:prstGeom prst="rect">
                <a:avLst/>
              </a:prstGeom>
            </p:spPr>
          </p:pic>
          <p:sp>
            <p:nvSpPr>
              <p:cNvPr id="15" name="TextBox 14"/>
              <p:cNvSpPr txBox="1"/>
              <p:nvPr/>
            </p:nvSpPr>
            <p:spPr>
              <a:xfrm>
                <a:off x="8211401" y="4938830"/>
                <a:ext cx="687793" cy="523220"/>
              </a:xfrm>
              <a:prstGeom prst="rect">
                <a:avLst/>
              </a:prstGeom>
              <a:noFill/>
            </p:spPr>
            <p:txBody>
              <a:bodyPr wrap="square" rtlCol="0">
                <a:spAutoFit/>
              </a:bodyPr>
              <a:lstStyle/>
              <a:p>
                <a:pPr algn="ctr"/>
                <a:r>
                  <a:rPr lang="en-US" sz="2800" dirty="0">
                    <a:solidFill>
                      <a:schemeClr val="tx1">
                        <a:lumMod val="65000"/>
                        <a:lumOff val="35000"/>
                      </a:schemeClr>
                    </a:solidFill>
                  </a:rPr>
                  <a:t>csv</a:t>
                </a:r>
                <a:endParaRPr lang="en-US" sz="4000" dirty="0">
                  <a:solidFill>
                    <a:schemeClr val="tx1">
                      <a:lumMod val="65000"/>
                      <a:lumOff val="35000"/>
                    </a:schemeClr>
                  </a:solidFill>
                </a:endParaRPr>
              </a:p>
            </p:txBody>
          </p:sp>
        </p:grpSp>
        <p:pic>
          <p:nvPicPr>
            <p:cNvPr id="16" name="Picture 15"/>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1919035" y="4333415"/>
              <a:ext cx="2862828" cy="1679292"/>
            </a:xfrm>
            <a:prstGeom prst="rect">
              <a:avLst/>
            </a:prstGeom>
          </p:spPr>
        </p:pic>
        <p:pic>
          <p:nvPicPr>
            <p:cNvPr id="17" name="Picture 16"/>
            <p:cNvPicPr>
              <a:picLocks noChangeAspect="1"/>
            </p:cNvPicPr>
            <p:nvPr/>
          </p:nvPicPr>
          <p:blipFill rotWithShape="1">
            <a:blip r:embed="rId5">
              <a:extLst>
                <a:ext uri="{28A0092B-C50C-407E-A947-70E740481C1C}">
                  <a14:useLocalDpi xmlns:a14="http://schemas.microsoft.com/office/drawing/2010/main"/>
                </a:ext>
              </a:extLst>
            </a:blip>
            <a:srcRect l="-14832" t="-12825"/>
            <a:stretch/>
          </p:blipFill>
          <p:spPr>
            <a:xfrm rot="16200000" flipV="1">
              <a:off x="6128664" y="3676983"/>
              <a:ext cx="851328" cy="3221309"/>
            </a:xfrm>
            <a:prstGeom prst="rect">
              <a:avLst/>
            </a:prstGeom>
          </p:spPr>
        </p:pic>
      </p:grpSp>
      <p:grpSp>
        <p:nvGrpSpPr>
          <p:cNvPr id="34" name="Group 33"/>
          <p:cNvGrpSpPr/>
          <p:nvPr/>
        </p:nvGrpSpPr>
        <p:grpSpPr>
          <a:xfrm>
            <a:off x="2101853" y="1893260"/>
            <a:ext cx="7561101" cy="1508107"/>
            <a:chOff x="2101853" y="1893260"/>
            <a:chExt cx="7561101" cy="1508107"/>
          </a:xfrm>
        </p:grpSpPr>
        <p:sp>
          <p:nvSpPr>
            <p:cNvPr id="35" name="Rounded Rectangular Callout 34"/>
            <p:cNvSpPr/>
            <p:nvPr/>
          </p:nvSpPr>
          <p:spPr>
            <a:xfrm>
              <a:off x="2101853" y="2029080"/>
              <a:ext cx="2365216" cy="1246648"/>
            </a:xfrm>
            <a:prstGeom prst="wedgeRoundRectCallout">
              <a:avLst>
                <a:gd name="adj1" fmla="val -6901"/>
                <a:gd name="adj2" fmla="val 8082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6" name="TextBox 35"/>
            <p:cNvSpPr txBox="1"/>
            <p:nvPr/>
          </p:nvSpPr>
          <p:spPr>
            <a:xfrm>
              <a:off x="2101853" y="1893262"/>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data frame to read data into</a:t>
              </a:r>
            </a:p>
            <a:p>
              <a:pPr algn="ctr"/>
              <a:endParaRPr lang="en-US" dirty="0">
                <a:solidFill>
                  <a:schemeClr val="bg1"/>
                </a:solidFill>
              </a:endParaRPr>
            </a:p>
          </p:txBody>
        </p:sp>
        <p:sp>
          <p:nvSpPr>
            <p:cNvPr id="37" name="Rounded Rectangular Callout 36"/>
            <p:cNvSpPr/>
            <p:nvPr/>
          </p:nvSpPr>
          <p:spPr>
            <a:xfrm>
              <a:off x="7707086" y="2029080"/>
              <a:ext cx="1955868" cy="1246648"/>
            </a:xfrm>
            <a:prstGeom prst="wedgeRoundRectCallout">
              <a:avLst>
                <a:gd name="adj1" fmla="val -7610"/>
                <a:gd name="adj2" fmla="val 8082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8" name="TextBox 37"/>
            <p:cNvSpPr txBox="1"/>
            <p:nvPr/>
          </p:nvSpPr>
          <p:spPr>
            <a:xfrm>
              <a:off x="7707086" y="1893260"/>
              <a:ext cx="1955868"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name of </a:t>
              </a:r>
            </a:p>
            <a:p>
              <a:pPr algn="ctr"/>
              <a:r>
                <a:rPr lang="en-US" sz="2800" dirty="0">
                  <a:solidFill>
                    <a:schemeClr val="bg1"/>
                  </a:solidFill>
                </a:rPr>
                <a:t>CSV file</a:t>
              </a:r>
            </a:p>
            <a:p>
              <a:pPr algn="ctr"/>
              <a:endParaRPr lang="en-US" dirty="0">
                <a:solidFill>
                  <a:schemeClr val="bg1"/>
                </a:solidFill>
              </a:endParaRPr>
            </a:p>
          </p:txBody>
        </p:sp>
      </p:grpSp>
      <p:sp>
        <p:nvSpPr>
          <p:cNvPr id="2" name="Rectangle 1">
            <a:extLst>
              <a:ext uri="{FF2B5EF4-FFF2-40B4-BE49-F238E27FC236}">
                <a16:creationId xmlns:a16="http://schemas.microsoft.com/office/drawing/2014/main" id="{547DA6CC-6F0B-D443-ADEB-B3F275BC74B0}"/>
              </a:ext>
            </a:extLst>
          </p:cNvPr>
          <p:cNvSpPr/>
          <p:nvPr/>
        </p:nvSpPr>
        <p:spPr>
          <a:xfrm>
            <a:off x="2101853" y="4572151"/>
            <a:ext cx="2365216" cy="369332"/>
          </a:xfrm>
          <a:prstGeom prst="rect">
            <a:avLst/>
          </a:prstGeom>
        </p:spPr>
        <p:txBody>
          <a:bodyPr wrap="square">
            <a:spAutoFit/>
          </a:bodyPr>
          <a:lstStyle/>
          <a:p>
            <a:pPr algn="ctr"/>
            <a:r>
              <a:rPr lang="en-US" dirty="0" err="1">
                <a:solidFill>
                  <a:srgbClr val="0070C0"/>
                </a:solidFill>
                <a:latin typeface="Monaco" charset="0"/>
                <a:ea typeface="Monaco" charset="0"/>
                <a:cs typeface="Monaco" charset="0"/>
              </a:rPr>
              <a:t>covid_testing</a:t>
            </a:r>
            <a:endParaRPr lang="en-US" dirty="0"/>
          </a:p>
        </p:txBody>
      </p:sp>
      <p:sp>
        <p:nvSpPr>
          <p:cNvPr id="3" name="Rectangle 2">
            <a:extLst>
              <a:ext uri="{FF2B5EF4-FFF2-40B4-BE49-F238E27FC236}">
                <a16:creationId xmlns:a16="http://schemas.microsoft.com/office/drawing/2014/main" id="{053F46B6-D1E8-3F43-BD69-19558C2E937E}"/>
              </a:ext>
            </a:extLst>
          </p:cNvPr>
          <p:cNvSpPr/>
          <p:nvPr/>
        </p:nvSpPr>
        <p:spPr>
          <a:xfrm>
            <a:off x="7216218" y="4538494"/>
            <a:ext cx="2528256" cy="369332"/>
          </a:xfrm>
          <a:prstGeom prst="rect">
            <a:avLst/>
          </a:prstGeom>
        </p:spPr>
        <p:txBody>
          <a:bodyPr wrap="none">
            <a:spAutoFit/>
          </a:bodyPr>
          <a:lstStyle/>
          <a:p>
            <a:r>
              <a:rPr lang="en-US" dirty="0" err="1">
                <a:solidFill>
                  <a:srgbClr val="0070C0"/>
                </a:solidFill>
                <a:latin typeface="Monaco" charset="0"/>
              </a:rPr>
              <a:t>covid_testing.csv</a:t>
            </a:r>
            <a:endParaRPr lang="en-US" dirty="0"/>
          </a:p>
        </p:txBody>
      </p:sp>
    </p:spTree>
    <p:extLst>
      <p:ext uri="{BB962C8B-B14F-4D97-AF65-F5344CB8AC3E}">
        <p14:creationId xmlns:p14="http://schemas.microsoft.com/office/powerpoint/2010/main" val="243388425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E2864C1-603E-8842-AE96-D3526096E32C}"/>
              </a:ext>
            </a:extLst>
          </p:cNvPr>
          <p:cNvSpPr>
            <a:spLocks noGrp="1"/>
          </p:cNvSpPr>
          <p:nvPr>
            <p:ph idx="4294967295"/>
          </p:nvPr>
        </p:nvSpPr>
        <p:spPr>
          <a:xfrm>
            <a:off x="882650" y="2967038"/>
            <a:ext cx="11309350" cy="3314700"/>
          </a:xfrm>
        </p:spPr>
        <p:txBody>
          <a:bodyPr>
            <a:normAutofit lnSpcReduction="10000"/>
          </a:bodyPr>
          <a:lstStyle/>
          <a:p>
            <a:pPr marL="0" indent="0">
              <a:buNone/>
            </a:pPr>
            <a:r>
              <a:rPr lang="en-US" sz="3200" b="1" dirty="0"/>
              <a:t>Packages</a:t>
            </a:r>
            <a:r>
              <a:rPr lang="en-US" sz="3200" dirty="0"/>
              <a:t> extend the functionality of R.  They need to be installed once per computer and loaded each session.</a:t>
            </a:r>
          </a:p>
          <a:p>
            <a:pPr marL="0" indent="0">
              <a:buNone/>
            </a:pPr>
            <a:r>
              <a:rPr lang="en-US" sz="3200" b="1" dirty="0"/>
              <a:t>Functions</a:t>
            </a:r>
            <a:r>
              <a:rPr lang="en-US" sz="3200" dirty="0"/>
              <a:t> do stuff.  They accept </a:t>
            </a:r>
            <a:r>
              <a:rPr lang="en-US" sz="3200" b="1" dirty="0"/>
              <a:t>Arguments</a:t>
            </a:r>
            <a:r>
              <a:rPr lang="en-US" sz="3200" dirty="0"/>
              <a:t> to define parameters.  We can store the output of functions in </a:t>
            </a:r>
            <a:r>
              <a:rPr lang="en-US" sz="3200" b="1" dirty="0"/>
              <a:t>Objects</a:t>
            </a:r>
            <a:r>
              <a:rPr lang="en-US" sz="3200" dirty="0"/>
              <a:t> using the assignment operator ( &lt;- ).</a:t>
            </a:r>
          </a:p>
          <a:p>
            <a:pPr marL="0" indent="0">
              <a:buNone/>
            </a:pPr>
            <a:r>
              <a:rPr lang="en-US" sz="3200" b="1" dirty="0"/>
              <a:t>Importing Data</a:t>
            </a:r>
            <a:r>
              <a:rPr lang="en-US" sz="3200" dirty="0"/>
              <a:t> is the first step data analysis pipeline.  </a:t>
            </a:r>
            <a:r>
              <a:rPr lang="en-US" sz="3200" dirty="0" err="1"/>
              <a:t>read_csv</a:t>
            </a:r>
            <a:r>
              <a:rPr lang="en-US" sz="3200" dirty="0"/>
              <a:t>() is a function from the </a:t>
            </a:r>
            <a:r>
              <a:rPr lang="en-US" sz="3200" dirty="0" err="1"/>
              <a:t>tidyverse</a:t>
            </a:r>
            <a:r>
              <a:rPr lang="en-US" sz="3200" dirty="0"/>
              <a:t> that we can use for importing data.</a:t>
            </a:r>
            <a:endParaRPr lang="en-US" sz="3200" b="1" dirty="0"/>
          </a:p>
        </p:txBody>
      </p:sp>
      <p:sp>
        <p:nvSpPr>
          <p:cNvPr id="4" name="object 10">
            <a:extLst>
              <a:ext uri="{FF2B5EF4-FFF2-40B4-BE49-F238E27FC236}">
                <a16:creationId xmlns:a16="http://schemas.microsoft.com/office/drawing/2014/main" id="{76AF4A87-DBFF-1B44-A044-1B865727C039}"/>
              </a:ext>
            </a:extLst>
          </p:cNvPr>
          <p:cNvSpPr txBox="1"/>
          <p:nvPr/>
        </p:nvSpPr>
        <p:spPr>
          <a:xfrm>
            <a:off x="1765568" y="576094"/>
            <a:ext cx="9018175"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Recap</a:t>
            </a:r>
            <a:endParaRPr sz="4400" dirty="0">
              <a:latin typeface="Tw Cen MT" panose="020B0602020104020603" pitchFamily="34" charset="77"/>
              <a:cs typeface="Helvetica Neue"/>
            </a:endParaRPr>
          </a:p>
        </p:txBody>
      </p:sp>
      <p:grpSp>
        <p:nvGrpSpPr>
          <p:cNvPr id="12" name="Group 11">
            <a:extLst>
              <a:ext uri="{FF2B5EF4-FFF2-40B4-BE49-F238E27FC236}">
                <a16:creationId xmlns:a16="http://schemas.microsoft.com/office/drawing/2014/main" id="{6EACFCEC-BA66-3842-8D9D-D4A0D407BDFC}"/>
              </a:ext>
            </a:extLst>
          </p:cNvPr>
          <p:cNvGrpSpPr/>
          <p:nvPr/>
        </p:nvGrpSpPr>
        <p:grpSpPr>
          <a:xfrm>
            <a:off x="3414996" y="1265385"/>
            <a:ext cx="1576901" cy="1894262"/>
            <a:chOff x="188664" y="1221165"/>
            <a:chExt cx="4380126" cy="5261654"/>
          </a:xfrm>
        </p:grpSpPr>
        <p:pic>
          <p:nvPicPr>
            <p:cNvPr id="13" name="Google Shape;245;p37">
              <a:extLst>
                <a:ext uri="{FF2B5EF4-FFF2-40B4-BE49-F238E27FC236}">
                  <a16:creationId xmlns:a16="http://schemas.microsoft.com/office/drawing/2014/main" id="{100A2A6D-1311-3344-9F49-C983AEDA19D4}"/>
                </a:ext>
              </a:extLst>
            </p:cNvPr>
            <p:cNvPicPr preferRelativeResize="0"/>
            <p:nvPr/>
          </p:nvPicPr>
          <p:blipFill>
            <a:blip r:embed="rId3">
              <a:alphaModFix/>
            </a:blip>
            <a:stretch>
              <a:fillRect/>
            </a:stretch>
          </p:blipFill>
          <p:spPr>
            <a:xfrm>
              <a:off x="705226" y="1221165"/>
              <a:ext cx="2849300" cy="2207835"/>
            </a:xfrm>
            <a:prstGeom prst="rect">
              <a:avLst/>
            </a:prstGeom>
            <a:noFill/>
            <a:ln>
              <a:noFill/>
            </a:ln>
          </p:spPr>
        </p:pic>
        <p:sp>
          <p:nvSpPr>
            <p:cNvPr id="14" name="Google Shape;247;p37">
              <a:extLst>
                <a:ext uri="{FF2B5EF4-FFF2-40B4-BE49-F238E27FC236}">
                  <a16:creationId xmlns:a16="http://schemas.microsoft.com/office/drawing/2014/main" id="{6D03AEF6-5765-124F-A3BB-B6DC493DB4D1}"/>
                </a:ext>
              </a:extLst>
            </p:cNvPr>
            <p:cNvSpPr txBox="1"/>
            <p:nvPr/>
          </p:nvSpPr>
          <p:spPr>
            <a:xfrm>
              <a:off x="188664" y="4086787"/>
              <a:ext cx="4380126" cy="2396032"/>
            </a:xfrm>
            <a:prstGeom prst="rect">
              <a:avLst/>
            </a:prstGeom>
            <a:noFill/>
            <a:ln>
              <a:noFill/>
            </a:ln>
          </p:spPr>
          <p:txBody>
            <a:bodyPr spcFirstLastPara="1" wrap="square" lIns="91433" tIns="45700" rIns="91433" bIns="45700" anchor="t" anchorCtr="0">
              <a:noAutofit/>
            </a:bodyPr>
            <a:lstStyle/>
            <a:p>
              <a:pPr algn="ctr">
                <a:lnSpc>
                  <a:spcPct val="90000"/>
                </a:lnSpc>
                <a:buClr>
                  <a:schemeClr val="dk1"/>
                </a:buClr>
                <a:buSzPts val="3300"/>
              </a:pPr>
              <a:r>
                <a:rPr lang="en-US" b="1" dirty="0">
                  <a:latin typeface="Tw Cen MT" panose="020B0602020104020603" pitchFamily="34" charset="77"/>
                  <a:ea typeface="Raleway"/>
                  <a:cs typeface="Raleway"/>
                  <a:sym typeface="Raleway"/>
                </a:rPr>
                <a:t>Programming Language</a:t>
              </a:r>
              <a:endParaRPr b="1" dirty="0">
                <a:latin typeface="Tw Cen MT" panose="020B0602020104020603" pitchFamily="34" charset="77"/>
                <a:ea typeface="Raleway"/>
                <a:cs typeface="Raleway"/>
                <a:sym typeface="Raleway"/>
              </a:endParaRPr>
            </a:p>
          </p:txBody>
        </p:sp>
      </p:grpSp>
      <p:grpSp>
        <p:nvGrpSpPr>
          <p:cNvPr id="15" name="Group 14">
            <a:extLst>
              <a:ext uri="{FF2B5EF4-FFF2-40B4-BE49-F238E27FC236}">
                <a16:creationId xmlns:a16="http://schemas.microsoft.com/office/drawing/2014/main" id="{FEDA5ECA-CF0A-A94D-9C5E-1C4515143CCF}"/>
              </a:ext>
            </a:extLst>
          </p:cNvPr>
          <p:cNvGrpSpPr/>
          <p:nvPr/>
        </p:nvGrpSpPr>
        <p:grpSpPr>
          <a:xfrm>
            <a:off x="5572089" y="1361314"/>
            <a:ext cx="1414849" cy="1976920"/>
            <a:chOff x="4118667" y="1185070"/>
            <a:chExt cx="3930000" cy="5491253"/>
          </a:xfrm>
        </p:grpSpPr>
        <p:pic>
          <p:nvPicPr>
            <p:cNvPr id="16" name="Google Shape;244;p37">
              <a:extLst>
                <a:ext uri="{FF2B5EF4-FFF2-40B4-BE49-F238E27FC236}">
                  <a16:creationId xmlns:a16="http://schemas.microsoft.com/office/drawing/2014/main" id="{55D51109-4731-D340-A91A-25D67128CE04}"/>
                </a:ext>
              </a:extLst>
            </p:cNvPr>
            <p:cNvPicPr preferRelativeResize="0"/>
            <p:nvPr/>
          </p:nvPicPr>
          <p:blipFill rotWithShape="1">
            <a:blip r:embed="rId4">
              <a:alphaModFix/>
              <a:extLst>
                <a:ext uri="{28A0092B-C50C-407E-A947-70E740481C1C}">
                  <a14:useLocalDpi xmlns:a14="http://schemas.microsoft.com/office/drawing/2010/main"/>
                </a:ext>
              </a:extLst>
            </a:blip>
            <a:srcRect/>
            <a:stretch/>
          </p:blipFill>
          <p:spPr>
            <a:xfrm>
              <a:off x="5004433" y="1185070"/>
              <a:ext cx="2158467" cy="2508000"/>
            </a:xfrm>
            <a:prstGeom prst="rect">
              <a:avLst/>
            </a:prstGeom>
            <a:noFill/>
            <a:ln>
              <a:noFill/>
            </a:ln>
          </p:spPr>
        </p:pic>
        <p:sp>
          <p:nvSpPr>
            <p:cNvPr id="17" name="Google Shape;248;p37">
              <a:extLst>
                <a:ext uri="{FF2B5EF4-FFF2-40B4-BE49-F238E27FC236}">
                  <a16:creationId xmlns:a16="http://schemas.microsoft.com/office/drawing/2014/main" id="{0E6C771E-25F0-574E-9B91-56B89B18E013}"/>
                </a:ext>
              </a:extLst>
            </p:cNvPr>
            <p:cNvSpPr txBox="1"/>
            <p:nvPr/>
          </p:nvSpPr>
          <p:spPr>
            <a:xfrm>
              <a:off x="4118667" y="4189923"/>
              <a:ext cx="3930000" cy="2486400"/>
            </a:xfrm>
            <a:prstGeom prst="rect">
              <a:avLst/>
            </a:prstGeom>
            <a:noFill/>
            <a:ln>
              <a:noFill/>
            </a:ln>
          </p:spPr>
          <p:txBody>
            <a:bodyPr spcFirstLastPara="1" wrap="square" lIns="91433" tIns="45700" rIns="91433" bIns="45700" anchor="t" anchorCtr="0">
              <a:noAutofit/>
            </a:bodyPr>
            <a:lstStyle/>
            <a:p>
              <a:pPr algn="ctr">
                <a:lnSpc>
                  <a:spcPct val="90000"/>
                </a:lnSpc>
                <a:buClr>
                  <a:schemeClr val="dk1"/>
                </a:buClr>
                <a:buSzPts val="3300"/>
              </a:pPr>
              <a:r>
                <a:rPr lang="en-US" b="1" dirty="0">
                  <a:latin typeface="Tw Cen MT" panose="020B0602020104020603" pitchFamily="34" charset="77"/>
                  <a:ea typeface="Raleway"/>
                  <a:cs typeface="Raleway"/>
                  <a:sym typeface="Raleway"/>
                </a:rPr>
                <a:t>IDE</a:t>
              </a:r>
              <a:endParaRPr b="1" dirty="0">
                <a:latin typeface="Tw Cen MT" panose="020B0602020104020603" pitchFamily="34" charset="77"/>
                <a:ea typeface="Raleway"/>
                <a:cs typeface="Raleway"/>
                <a:sym typeface="Raleway"/>
              </a:endParaRPr>
            </a:p>
          </p:txBody>
        </p:sp>
      </p:grpSp>
      <p:grpSp>
        <p:nvGrpSpPr>
          <p:cNvPr id="18" name="Group 17">
            <a:extLst>
              <a:ext uri="{FF2B5EF4-FFF2-40B4-BE49-F238E27FC236}">
                <a16:creationId xmlns:a16="http://schemas.microsoft.com/office/drawing/2014/main" id="{8A6F6C21-2572-F546-848F-3D3F53F8498E}"/>
              </a:ext>
            </a:extLst>
          </p:cNvPr>
          <p:cNvGrpSpPr/>
          <p:nvPr/>
        </p:nvGrpSpPr>
        <p:grpSpPr>
          <a:xfrm>
            <a:off x="7570001" y="1310326"/>
            <a:ext cx="1491652" cy="1907798"/>
            <a:chOff x="7860000" y="1221165"/>
            <a:chExt cx="4143333" cy="5299253"/>
          </a:xfrm>
        </p:grpSpPr>
        <p:pic>
          <p:nvPicPr>
            <p:cNvPr id="19" name="Google Shape;246;p37">
              <a:extLst>
                <a:ext uri="{FF2B5EF4-FFF2-40B4-BE49-F238E27FC236}">
                  <a16:creationId xmlns:a16="http://schemas.microsoft.com/office/drawing/2014/main" id="{7C99BDB1-D4E5-6542-9041-157D56043D61}"/>
                </a:ext>
              </a:extLst>
            </p:cNvPr>
            <p:cNvPicPr preferRelativeResize="0"/>
            <p:nvPr/>
          </p:nvPicPr>
          <p:blipFill rotWithShape="1">
            <a:blip r:embed="rId5">
              <a:alphaModFix/>
            </a:blip>
            <a:srcRect/>
            <a:stretch/>
          </p:blipFill>
          <p:spPr>
            <a:xfrm>
              <a:off x="8911858" y="1221165"/>
              <a:ext cx="2205435" cy="2486285"/>
            </a:xfrm>
            <a:prstGeom prst="rect">
              <a:avLst/>
            </a:prstGeom>
            <a:noFill/>
            <a:ln>
              <a:noFill/>
            </a:ln>
          </p:spPr>
        </p:pic>
        <p:sp>
          <p:nvSpPr>
            <p:cNvPr id="20" name="Google Shape;249;p37">
              <a:extLst>
                <a:ext uri="{FF2B5EF4-FFF2-40B4-BE49-F238E27FC236}">
                  <a16:creationId xmlns:a16="http://schemas.microsoft.com/office/drawing/2014/main" id="{CB0C17C1-2822-7F44-A636-235A48CE1FCF}"/>
                </a:ext>
              </a:extLst>
            </p:cNvPr>
            <p:cNvSpPr txBox="1"/>
            <p:nvPr/>
          </p:nvSpPr>
          <p:spPr>
            <a:xfrm>
              <a:off x="7860000" y="4226018"/>
              <a:ext cx="4143333" cy="2294400"/>
            </a:xfrm>
            <a:prstGeom prst="rect">
              <a:avLst/>
            </a:prstGeom>
            <a:noFill/>
            <a:ln>
              <a:noFill/>
            </a:ln>
          </p:spPr>
          <p:txBody>
            <a:bodyPr spcFirstLastPara="1" wrap="square" lIns="91433" tIns="45700" rIns="91433" bIns="45700" anchor="t" anchorCtr="0">
              <a:noAutofit/>
            </a:bodyPr>
            <a:lstStyle/>
            <a:p>
              <a:pPr algn="ctr">
                <a:lnSpc>
                  <a:spcPct val="90000"/>
                </a:lnSpc>
                <a:buClr>
                  <a:schemeClr val="dk1"/>
                </a:buClr>
                <a:buSzPts val="3300"/>
              </a:pPr>
              <a:r>
                <a:rPr lang="en-US" b="1" dirty="0">
                  <a:latin typeface="Tw Cen MT" panose="020B0602020104020603" pitchFamily="34" charset="77"/>
                  <a:ea typeface="Raleway"/>
                  <a:cs typeface="Raleway"/>
                  <a:sym typeface="Raleway"/>
                </a:rPr>
                <a:t>Document Format</a:t>
              </a:r>
              <a:endParaRPr dirty="0">
                <a:latin typeface="Tw Cen MT" panose="020B0602020104020603" pitchFamily="34" charset="77"/>
                <a:ea typeface="Raleway"/>
                <a:cs typeface="Raleway"/>
                <a:sym typeface="Raleway"/>
              </a:endParaRPr>
            </a:p>
          </p:txBody>
        </p:sp>
      </p:grpSp>
      <p:pic>
        <p:nvPicPr>
          <p:cNvPr id="2" name="Picture 1">
            <a:extLst>
              <a:ext uri="{FF2B5EF4-FFF2-40B4-BE49-F238E27FC236}">
                <a16:creationId xmlns:a16="http://schemas.microsoft.com/office/drawing/2014/main" id="{D5BEC05B-2884-2BC7-5F41-A5C3EE17621D}"/>
              </a:ext>
            </a:extLst>
          </p:cNvPr>
          <p:cNvPicPr>
            <a:picLocks noChangeAspect="1"/>
          </p:cNvPicPr>
          <p:nvPr/>
        </p:nvPicPr>
        <p:blipFill>
          <a:blip r:embed="rId6"/>
          <a:stretch>
            <a:fillRect/>
          </a:stretch>
        </p:blipFill>
        <p:spPr>
          <a:xfrm>
            <a:off x="7878097" y="1267260"/>
            <a:ext cx="935156" cy="1031506"/>
          </a:xfrm>
          <a:prstGeom prst="rect">
            <a:avLst/>
          </a:prstGeom>
        </p:spPr>
      </p:pic>
    </p:spTree>
    <p:extLst>
      <p:ext uri="{BB962C8B-B14F-4D97-AF65-F5344CB8AC3E}">
        <p14:creationId xmlns:p14="http://schemas.microsoft.com/office/powerpoint/2010/main" val="248971699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502443" y="2752468"/>
            <a:ext cx="11187112" cy="1463040"/>
          </a:xfrm>
        </p:spPr>
        <p:txBody>
          <a:bodyPr/>
          <a:lstStyle/>
          <a:p>
            <a:r>
              <a:rPr lang="en-US" dirty="0" err="1">
                <a:latin typeface="+mn-lt"/>
              </a:rPr>
              <a:t>Consejo</a:t>
            </a:r>
            <a:r>
              <a:rPr lang="en-US" dirty="0">
                <a:latin typeface="+mn-lt"/>
              </a:rPr>
              <a:t>!</a:t>
            </a:r>
          </a:p>
        </p:txBody>
      </p:sp>
    </p:spTree>
    <p:extLst>
      <p:ext uri="{BB962C8B-B14F-4D97-AF65-F5344CB8AC3E}">
        <p14:creationId xmlns:p14="http://schemas.microsoft.com/office/powerpoint/2010/main" val="329711131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2209800" y="344475"/>
            <a:ext cx="7772400" cy="6169049"/>
            <a:chOff x="3422650" y="2278966"/>
            <a:chExt cx="5194301" cy="4051984"/>
          </a:xfrm>
        </p:grpSpPr>
        <p:pic>
          <p:nvPicPr>
            <p:cNvPr id="2" name="Picture 1"/>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510679" y="2377650"/>
              <a:ext cx="5024785" cy="3882788"/>
            </a:xfrm>
            <a:prstGeom prst="rect">
              <a:avLst/>
            </a:prstGeom>
          </p:spPr>
        </p:pic>
        <p:sp>
          <p:nvSpPr>
            <p:cNvPr id="3" name="Rectangle 2"/>
            <p:cNvSpPr/>
            <p:nvPr/>
          </p:nvSpPr>
          <p:spPr>
            <a:xfrm>
              <a:off x="3422650" y="2278966"/>
              <a:ext cx="5194301" cy="4051984"/>
            </a:xfrm>
            <a:prstGeom prst="rect">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13621663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descr="Imagen que contiene reloj, fútbol&#10;&#10;Descripción generada automáticamente">
            <a:extLst>
              <a:ext uri="{FF2B5EF4-FFF2-40B4-BE49-F238E27FC236}">
                <a16:creationId xmlns:a16="http://schemas.microsoft.com/office/drawing/2014/main" id="{8DCBEAA2-75F4-5FE4-A278-DC0C50C1CB7D}"/>
              </a:ext>
            </a:extLst>
          </p:cNvPr>
          <p:cNvPicPr>
            <a:picLocks noChangeAspect="1"/>
          </p:cNvPicPr>
          <p:nvPr/>
        </p:nvPicPr>
        <p:blipFill>
          <a:blip r:embed="rId3"/>
          <a:stretch>
            <a:fillRect/>
          </a:stretch>
        </p:blipFill>
        <p:spPr>
          <a:xfrm>
            <a:off x="1640852" y="1090870"/>
            <a:ext cx="4837113" cy="4676259"/>
          </a:xfrm>
          <a:prstGeom prst="rect">
            <a:avLst/>
          </a:prstGeom>
        </p:spPr>
      </p:pic>
      <p:grpSp>
        <p:nvGrpSpPr>
          <p:cNvPr id="14" name="Group 13">
            <a:extLst>
              <a:ext uri="{FF2B5EF4-FFF2-40B4-BE49-F238E27FC236}">
                <a16:creationId xmlns:a16="http://schemas.microsoft.com/office/drawing/2014/main" id="{13CB5572-CB3F-6B44-90E0-BD97F1DF461A}"/>
              </a:ext>
            </a:extLst>
          </p:cNvPr>
          <p:cNvGrpSpPr/>
          <p:nvPr/>
        </p:nvGrpSpPr>
        <p:grpSpPr>
          <a:xfrm>
            <a:off x="5923688" y="3370194"/>
            <a:ext cx="3340714" cy="2222654"/>
            <a:chOff x="1961647" y="954196"/>
            <a:chExt cx="7982902" cy="5311208"/>
          </a:xfrm>
        </p:grpSpPr>
        <p:pic>
          <p:nvPicPr>
            <p:cNvPr id="7" name="Picture 6"/>
            <p:cNvPicPr>
              <a:picLocks noChangeAspect="1"/>
            </p:cNvPicPr>
            <p:nvPr/>
          </p:nvPicPr>
          <p:blipFill>
            <a:blip r:embed="rId4"/>
            <a:stretch>
              <a:fillRect/>
            </a:stretch>
          </p:blipFill>
          <p:spPr>
            <a:xfrm>
              <a:off x="1961647" y="954196"/>
              <a:ext cx="2616052" cy="3030176"/>
            </a:xfrm>
            <a:prstGeom prst="rect">
              <a:avLst/>
            </a:prstGeom>
          </p:spPr>
        </p:pic>
        <p:pic>
          <p:nvPicPr>
            <p:cNvPr id="2" name="Picture 1">
              <a:extLst>
                <a:ext uri="{FF2B5EF4-FFF2-40B4-BE49-F238E27FC236}">
                  <a16:creationId xmlns:a16="http://schemas.microsoft.com/office/drawing/2014/main" id="{585BB84F-CFAB-5A4C-9B24-D833FB1FB64C}"/>
                </a:ext>
              </a:extLst>
            </p:cNvPr>
            <p:cNvPicPr>
              <a:picLocks noChangeAspect="1"/>
            </p:cNvPicPr>
            <p:nvPr/>
          </p:nvPicPr>
          <p:blipFill>
            <a:blip r:embed="rId5"/>
            <a:stretch>
              <a:fillRect/>
            </a:stretch>
          </p:blipFill>
          <p:spPr>
            <a:xfrm>
              <a:off x="4641361" y="1011116"/>
              <a:ext cx="2616052" cy="3030102"/>
            </a:xfrm>
            <a:prstGeom prst="rect">
              <a:avLst/>
            </a:prstGeom>
          </p:spPr>
        </p:pic>
        <p:pic>
          <p:nvPicPr>
            <p:cNvPr id="9" name="Picture 8">
              <a:extLst>
                <a:ext uri="{FF2B5EF4-FFF2-40B4-BE49-F238E27FC236}">
                  <a16:creationId xmlns:a16="http://schemas.microsoft.com/office/drawing/2014/main" id="{5B0EA426-DA05-9347-B264-909BD1064483}"/>
                </a:ext>
              </a:extLst>
            </p:cNvPr>
            <p:cNvPicPr>
              <a:picLocks noChangeAspect="1"/>
            </p:cNvPicPr>
            <p:nvPr/>
          </p:nvPicPr>
          <p:blipFill>
            <a:blip r:embed="rId6"/>
            <a:stretch>
              <a:fillRect/>
            </a:stretch>
          </p:blipFill>
          <p:spPr>
            <a:xfrm>
              <a:off x="3317246" y="3320874"/>
              <a:ext cx="2542171" cy="2944529"/>
            </a:xfrm>
            <a:prstGeom prst="rect">
              <a:avLst/>
            </a:prstGeom>
          </p:spPr>
        </p:pic>
        <p:pic>
          <p:nvPicPr>
            <p:cNvPr id="10" name="Picture 9">
              <a:extLst>
                <a:ext uri="{FF2B5EF4-FFF2-40B4-BE49-F238E27FC236}">
                  <a16:creationId xmlns:a16="http://schemas.microsoft.com/office/drawing/2014/main" id="{38CA629C-9087-304E-8E24-880AF5637FBC}"/>
                </a:ext>
              </a:extLst>
            </p:cNvPr>
            <p:cNvPicPr>
              <a:picLocks noChangeAspect="1"/>
            </p:cNvPicPr>
            <p:nvPr/>
          </p:nvPicPr>
          <p:blipFill>
            <a:blip r:embed="rId7"/>
            <a:stretch>
              <a:fillRect/>
            </a:stretch>
          </p:blipFill>
          <p:spPr>
            <a:xfrm>
              <a:off x="6037819" y="3320875"/>
              <a:ext cx="2542171" cy="2944529"/>
            </a:xfrm>
            <a:prstGeom prst="rect">
              <a:avLst/>
            </a:prstGeom>
          </p:spPr>
        </p:pic>
        <p:pic>
          <p:nvPicPr>
            <p:cNvPr id="12" name="Picture 11">
              <a:extLst>
                <a:ext uri="{FF2B5EF4-FFF2-40B4-BE49-F238E27FC236}">
                  <a16:creationId xmlns:a16="http://schemas.microsoft.com/office/drawing/2014/main" id="{E4F4E879-7FD1-8E40-978E-4B5C8BE82D74}"/>
                </a:ext>
              </a:extLst>
            </p:cNvPr>
            <p:cNvPicPr>
              <a:picLocks noChangeAspect="1"/>
            </p:cNvPicPr>
            <p:nvPr/>
          </p:nvPicPr>
          <p:blipFill>
            <a:blip r:embed="rId8"/>
            <a:stretch>
              <a:fillRect/>
            </a:stretch>
          </p:blipFill>
          <p:spPr>
            <a:xfrm>
              <a:off x="7328498" y="1011115"/>
              <a:ext cx="2616051" cy="3030175"/>
            </a:xfrm>
            <a:prstGeom prst="rect">
              <a:avLst/>
            </a:prstGeom>
          </p:spPr>
        </p:pic>
      </p:grpSp>
    </p:spTree>
    <p:extLst>
      <p:ext uri="{BB962C8B-B14F-4D97-AF65-F5344CB8AC3E}">
        <p14:creationId xmlns:p14="http://schemas.microsoft.com/office/powerpoint/2010/main" val="3983172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47AD3034-247E-6BF6-5158-A4EEB08FBFF3}"/>
              </a:ext>
            </a:extLst>
          </p:cNvPr>
          <p:cNvPicPr>
            <a:picLocks noChangeAspect="1"/>
          </p:cNvPicPr>
          <p:nvPr/>
        </p:nvPicPr>
        <p:blipFill>
          <a:blip r:embed="rId2"/>
          <a:stretch>
            <a:fillRect/>
          </a:stretch>
        </p:blipFill>
        <p:spPr>
          <a:xfrm>
            <a:off x="855621" y="224645"/>
            <a:ext cx="3558848" cy="6172735"/>
          </a:xfrm>
          <a:prstGeom prst="rect">
            <a:avLst/>
          </a:prstGeom>
        </p:spPr>
      </p:pic>
      <p:pic>
        <p:nvPicPr>
          <p:cNvPr id="9" name="Imagen 8">
            <a:extLst>
              <a:ext uri="{FF2B5EF4-FFF2-40B4-BE49-F238E27FC236}">
                <a16:creationId xmlns:a16="http://schemas.microsoft.com/office/drawing/2014/main" id="{D34E472A-8249-9BF7-1158-7AE59B0B0221}"/>
              </a:ext>
            </a:extLst>
          </p:cNvPr>
          <p:cNvPicPr>
            <a:picLocks noChangeAspect="1"/>
          </p:cNvPicPr>
          <p:nvPr/>
        </p:nvPicPr>
        <p:blipFill>
          <a:blip r:embed="rId3"/>
          <a:stretch>
            <a:fillRect/>
          </a:stretch>
        </p:blipFill>
        <p:spPr>
          <a:xfrm>
            <a:off x="5057061" y="4644628"/>
            <a:ext cx="6561389" cy="1752752"/>
          </a:xfrm>
          <a:prstGeom prst="rect">
            <a:avLst/>
          </a:prstGeom>
        </p:spPr>
      </p:pic>
      <p:pic>
        <p:nvPicPr>
          <p:cNvPr id="13" name="Imagen 12" descr="Icono&#10;&#10;Descripción generada automáticamente">
            <a:extLst>
              <a:ext uri="{FF2B5EF4-FFF2-40B4-BE49-F238E27FC236}">
                <a16:creationId xmlns:a16="http://schemas.microsoft.com/office/drawing/2014/main" id="{F05F906F-B55A-70A6-D2E8-6347273EDB91}"/>
              </a:ext>
            </a:extLst>
          </p:cNvPr>
          <p:cNvPicPr>
            <a:picLocks noChangeAspect="1"/>
          </p:cNvPicPr>
          <p:nvPr/>
        </p:nvPicPr>
        <p:blipFill>
          <a:blip r:embed="rId4"/>
          <a:stretch>
            <a:fillRect/>
          </a:stretch>
        </p:blipFill>
        <p:spPr>
          <a:xfrm>
            <a:off x="5066493" y="578608"/>
            <a:ext cx="6013664" cy="3408654"/>
          </a:xfrm>
          <a:prstGeom prst="rect">
            <a:avLst/>
          </a:prstGeom>
        </p:spPr>
      </p:pic>
    </p:spTree>
    <p:extLst>
      <p:ext uri="{BB962C8B-B14F-4D97-AF65-F5344CB8AC3E}">
        <p14:creationId xmlns:p14="http://schemas.microsoft.com/office/powerpoint/2010/main" val="26514325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BDAA1988-907E-1047-9659-072220A9E30E}"/>
              </a:ext>
            </a:extLst>
          </p:cNvPr>
          <p:cNvSpPr txBox="1">
            <a:spLocks/>
          </p:cNvSpPr>
          <p:nvPr/>
        </p:nvSpPr>
        <p:spPr>
          <a:xfrm>
            <a:off x="465282" y="1158010"/>
            <a:ext cx="11726718" cy="4087928"/>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lgn="ctr">
              <a:buNone/>
            </a:pPr>
            <a:r>
              <a:rPr lang="es-MX" sz="2800" b="1" dirty="0"/>
              <a:t>«Los problemas comunes son sencillos...</a:t>
            </a:r>
          </a:p>
          <a:p>
            <a:pPr marL="0" indent="0" algn="ctr">
              <a:buNone/>
            </a:pPr>
            <a:endParaRPr lang="es-MX" sz="2800" dirty="0"/>
          </a:p>
          <a:p>
            <a:pPr marL="0" indent="0" algn="ctr">
              <a:buNone/>
            </a:pPr>
            <a:r>
              <a:rPr lang="es-MX" sz="2800" dirty="0"/>
              <a:t>Error de indexación (se corrieron las filas del Excel)</a:t>
            </a:r>
          </a:p>
          <a:p>
            <a:pPr marL="0" indent="0" algn="ctr">
              <a:buNone/>
            </a:pPr>
            <a:r>
              <a:rPr lang="es-MX" sz="2800" dirty="0"/>
              <a:t>Error de etiquetado de repeticiones (Me equivoqué donde empezar a pegar)</a:t>
            </a:r>
          </a:p>
          <a:p>
            <a:pPr marL="0" indent="0" algn="ctr">
              <a:buNone/>
            </a:pPr>
            <a:r>
              <a:rPr lang="es-MX" sz="2800" dirty="0"/>
              <a:t>Fuentes de datos utilizadas no declaradas (¿De dónde copié los datos?)</a:t>
            </a:r>
          </a:p>
          <a:p>
            <a:pPr marL="0" indent="0" algn="ctr">
              <a:buNone/>
            </a:pPr>
            <a:r>
              <a:rPr lang="es-MX" sz="2800" dirty="0"/>
              <a:t>Cifras incorrectas por cálculos manuales (Se me pasó un cero, dividí al revés)</a:t>
            </a:r>
          </a:p>
          <a:p>
            <a:pPr marL="0" indent="0" algn="ctr">
              <a:buNone/>
            </a:pPr>
            <a:endParaRPr lang="es-MX" sz="2800" dirty="0"/>
          </a:p>
          <a:p>
            <a:pPr marL="0" indent="0" algn="ctr">
              <a:buNone/>
            </a:pPr>
            <a:r>
              <a:rPr lang="es-MX" sz="2800" b="1" dirty="0"/>
              <a:t>y los problemas sencillos son frecuentes».</a:t>
            </a:r>
            <a:endParaRPr lang="en-US" sz="2800" b="1" dirty="0"/>
          </a:p>
        </p:txBody>
      </p:sp>
    </p:spTree>
    <p:extLst>
      <p:ext uri="{BB962C8B-B14F-4D97-AF65-F5344CB8AC3E}">
        <p14:creationId xmlns:p14="http://schemas.microsoft.com/office/powerpoint/2010/main" val="34098165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4036807" y="1680128"/>
            <a:ext cx="4118384" cy="4118384"/>
          </a:xfrm>
          <a:prstGeom prst="rect">
            <a:avLst/>
          </a:prstGeom>
        </p:spPr>
      </p:pic>
      <p:sp>
        <p:nvSpPr>
          <p:cNvPr id="6" name="object 10">
            <a:extLst>
              <a:ext uri="{FF2B5EF4-FFF2-40B4-BE49-F238E27FC236}">
                <a16:creationId xmlns:a16="http://schemas.microsoft.com/office/drawing/2014/main" id="{69864E86-6192-9A40-974F-8B56FD790A32}"/>
              </a:ext>
            </a:extLst>
          </p:cNvPr>
          <p:cNvSpPr txBox="1"/>
          <p:nvPr/>
        </p:nvSpPr>
        <p:spPr>
          <a:xfrm>
            <a:off x="-1" y="682728"/>
            <a:ext cx="12192001" cy="689291"/>
          </a:xfrm>
          <a:prstGeom prst="rect">
            <a:avLst/>
          </a:prstGeom>
        </p:spPr>
        <p:txBody>
          <a:bodyPr vert="horz" wrap="square" lIns="0" tIns="12065" rIns="0" bIns="0" rtlCol="0">
            <a:spAutoFit/>
          </a:bodyPr>
          <a:lstStyle/>
          <a:p>
            <a:pPr marL="12700" algn="ctr">
              <a:lnSpc>
                <a:spcPct val="100000"/>
              </a:lnSpc>
              <a:spcBef>
                <a:spcPts val="95"/>
              </a:spcBef>
            </a:pPr>
            <a:r>
              <a:rPr lang="en-US" sz="4400" dirty="0">
                <a:latin typeface="Tw Cen MT" panose="020B0602020104020603" pitchFamily="34" charset="77"/>
                <a:cs typeface="Helvetica Neue"/>
              </a:rPr>
              <a:t>Point-and-click no es reproducible</a:t>
            </a:r>
            <a:endParaRPr sz="4400" dirty="0">
              <a:latin typeface="Tw Cen MT" panose="020B0602020104020603" pitchFamily="34" charset="77"/>
              <a:cs typeface="Helvetica Neue"/>
            </a:endParaRPr>
          </a:p>
        </p:txBody>
      </p:sp>
      <p:sp>
        <p:nvSpPr>
          <p:cNvPr id="5" name="Rectangle 4">
            <a:extLst>
              <a:ext uri="{FF2B5EF4-FFF2-40B4-BE49-F238E27FC236}">
                <a16:creationId xmlns:a16="http://schemas.microsoft.com/office/drawing/2014/main" id="{AEE07E7C-1B93-864F-AC84-9EFBDF5270D3}"/>
              </a:ext>
            </a:extLst>
          </p:cNvPr>
          <p:cNvSpPr/>
          <p:nvPr/>
        </p:nvSpPr>
        <p:spPr>
          <a:xfrm>
            <a:off x="435863" y="5922503"/>
            <a:ext cx="11396908" cy="615553"/>
          </a:xfrm>
          <a:prstGeom prst="rect">
            <a:avLst/>
          </a:prstGeom>
        </p:spPr>
        <p:txBody>
          <a:bodyPr wrap="square">
            <a:spAutoFit/>
          </a:bodyPr>
          <a:lstStyle/>
          <a:p>
            <a:r>
              <a:rPr lang="es-MX" sz="3400" dirty="0">
                <a:solidFill>
                  <a:prstClr val="black"/>
                </a:solidFill>
              </a:rPr>
              <a:t>El código puede documentar con precisión cada paso del análisis</a:t>
            </a:r>
            <a:endParaRPr lang="en-US" sz="3400" dirty="0">
              <a:solidFill>
                <a:prstClr val="black"/>
              </a:solidFill>
            </a:endParaRPr>
          </a:p>
        </p:txBody>
      </p:sp>
    </p:spTree>
    <p:extLst>
      <p:ext uri="{BB962C8B-B14F-4D97-AF65-F5344CB8AC3E}">
        <p14:creationId xmlns:p14="http://schemas.microsoft.com/office/powerpoint/2010/main" val="1192595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a:spLocks noGrp="1"/>
          </p:cNvSpPr>
          <p:nvPr>
            <p:ph idx="4294967295"/>
          </p:nvPr>
        </p:nvSpPr>
        <p:spPr>
          <a:xfrm>
            <a:off x="1024128" y="2489201"/>
            <a:ext cx="10170434" cy="2578100"/>
          </a:xfrm>
        </p:spPr>
        <p:txBody>
          <a:bodyPr>
            <a:normAutofit/>
          </a:bodyPr>
          <a:lstStyle/>
          <a:p>
            <a:pPr marL="0" indent="0" algn="ctr">
              <a:buNone/>
            </a:pPr>
            <a:r>
              <a:rPr lang="es-MX" sz="2800" dirty="0"/>
              <a:t>¿Podemos rehacer el análisis con los datos de este mes?</a:t>
            </a:r>
          </a:p>
          <a:p>
            <a:pPr marL="0" indent="0" algn="ctr">
              <a:buNone/>
            </a:pPr>
            <a:r>
              <a:rPr lang="es-MX" sz="2800" dirty="0"/>
              <a:t>¿Por qué los datos de la tabla 1 no parecen </a:t>
            </a:r>
            <a:br>
              <a:rPr lang="es-MX" sz="2800" dirty="0"/>
            </a:br>
            <a:r>
              <a:rPr lang="es-MX" sz="2800" dirty="0"/>
              <a:t>coincidir con los de la figura 2?</a:t>
            </a:r>
          </a:p>
          <a:p>
            <a:pPr marL="0" indent="0" algn="ctr">
              <a:buNone/>
            </a:pPr>
            <a:r>
              <a:rPr lang="es-MX" sz="2800" dirty="0"/>
              <a:t>¿Por qué decidí omitir estas seis muestras de mi análisis?</a:t>
            </a:r>
            <a:endParaRPr lang="en-US" sz="2800" dirty="0"/>
          </a:p>
        </p:txBody>
      </p:sp>
      <p:sp>
        <p:nvSpPr>
          <p:cNvPr id="6" name="Title 1"/>
          <p:cNvSpPr txBox="1">
            <a:spLocks/>
          </p:cNvSpPr>
          <p:nvPr/>
        </p:nvSpPr>
        <p:spPr>
          <a:xfrm>
            <a:off x="1235963" y="4757566"/>
            <a:ext cx="9720072" cy="1499616"/>
          </a:xfrm>
          <a:prstGeom prst="rect">
            <a:avLst/>
          </a:prstGeom>
        </p:spPr>
        <p:txBody>
          <a:bodyPr vert="horz" lIns="91440" tIns="45720" rIns="91440" bIns="45720" rtlCol="0" anchor="ctr">
            <a:noAutofit/>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pPr algn="ctr"/>
            <a:r>
              <a:rPr lang="en-US" sz="3600" b="1" dirty="0" err="1"/>
              <a:t>Colabora</a:t>
            </a:r>
            <a:r>
              <a:rPr lang="en-US" sz="3600" b="1" dirty="0"/>
              <a:t> </a:t>
            </a:r>
            <a:r>
              <a:rPr lang="en-US" sz="3600" b="1" dirty="0" err="1"/>
              <a:t>contigo</a:t>
            </a:r>
            <a:r>
              <a:rPr lang="en-US" sz="3600" b="1" dirty="0"/>
              <a:t> </a:t>
            </a:r>
            <a:r>
              <a:rPr lang="en-US" sz="3600" b="1" dirty="0" err="1"/>
              <a:t>mismo</a:t>
            </a:r>
            <a:r>
              <a:rPr lang="en-US" sz="3600" b="1" dirty="0"/>
              <a:t>/</a:t>
            </a:r>
            <a:r>
              <a:rPr lang="en-US" sz="3600" b="1" dirty="0" err="1"/>
              <a:t>misma</a:t>
            </a:r>
            <a:r>
              <a:rPr lang="en-US" sz="3600" b="1" dirty="0"/>
              <a:t> hoy, </a:t>
            </a:r>
          </a:p>
          <a:p>
            <a:pPr algn="ctr"/>
            <a:r>
              <a:rPr lang="en-US" sz="3600" b="1" dirty="0" err="1"/>
              <a:t>hace</a:t>
            </a:r>
            <a:r>
              <a:rPr lang="en-US" sz="3600" b="1" dirty="0"/>
              <a:t> 6 meses o </a:t>
            </a:r>
            <a:r>
              <a:rPr lang="en-US" sz="3600" b="1" dirty="0" err="1"/>
              <a:t>en</a:t>
            </a:r>
            <a:r>
              <a:rPr lang="en-US" sz="3600" b="1" dirty="0"/>
              <a:t> dos </a:t>
            </a:r>
            <a:r>
              <a:rPr lang="en-US" sz="3600" b="1" dirty="0" err="1"/>
              <a:t>años</a:t>
            </a:r>
            <a:r>
              <a:rPr lang="en-US" sz="3600" b="1" dirty="0"/>
              <a:t> </a:t>
            </a:r>
            <a:r>
              <a:rPr lang="en-US" sz="3600" b="1" dirty="0" err="1"/>
              <a:t>más</a:t>
            </a:r>
            <a:r>
              <a:rPr lang="en-US" sz="3600" b="1" dirty="0"/>
              <a:t>.</a:t>
            </a:r>
          </a:p>
        </p:txBody>
      </p:sp>
      <p:sp>
        <p:nvSpPr>
          <p:cNvPr id="7" name="object 10">
            <a:extLst>
              <a:ext uri="{FF2B5EF4-FFF2-40B4-BE49-F238E27FC236}">
                <a16:creationId xmlns:a16="http://schemas.microsoft.com/office/drawing/2014/main" id="{FC63EF37-FA3E-A044-8BA1-E2E39EA20E52}"/>
              </a:ext>
            </a:extLst>
          </p:cNvPr>
          <p:cNvSpPr txBox="1"/>
          <p:nvPr/>
        </p:nvSpPr>
        <p:spPr>
          <a:xfrm>
            <a:off x="13344" y="1101637"/>
            <a:ext cx="12192001" cy="566181"/>
          </a:xfrm>
          <a:prstGeom prst="rect">
            <a:avLst/>
          </a:prstGeom>
        </p:spPr>
        <p:txBody>
          <a:bodyPr vert="horz" wrap="square" lIns="0" tIns="12065" rIns="0" bIns="0" rtlCol="0">
            <a:spAutoFit/>
          </a:bodyPr>
          <a:lstStyle/>
          <a:p>
            <a:pPr marL="12700" algn="ctr">
              <a:lnSpc>
                <a:spcPct val="100000"/>
              </a:lnSpc>
              <a:spcBef>
                <a:spcPts val="95"/>
              </a:spcBef>
            </a:pPr>
            <a:r>
              <a:rPr lang="en-US" sz="3600" dirty="0">
                <a:latin typeface="Tw Cen MT" panose="020B0602020104020603" pitchFamily="34" charset="77"/>
                <a:cs typeface="Helvetica Neue"/>
              </a:rPr>
              <a:t>¿Por </a:t>
            </a:r>
            <a:r>
              <a:rPr lang="en-US" sz="3600" dirty="0" err="1">
                <a:latin typeface="Tw Cen MT" panose="020B0602020104020603" pitchFamily="34" charset="77"/>
                <a:cs typeface="Helvetica Neue"/>
              </a:rPr>
              <a:t>qué</a:t>
            </a:r>
            <a:r>
              <a:rPr lang="en-US" sz="3600" dirty="0">
                <a:latin typeface="Tw Cen MT" panose="020B0602020104020603" pitchFamily="34" charset="77"/>
                <a:cs typeface="Helvetica Neue"/>
              </a:rPr>
              <a:t> </a:t>
            </a:r>
            <a:r>
              <a:rPr lang="en-US" sz="3600" dirty="0" err="1">
                <a:latin typeface="Tw Cen MT" panose="020B0602020104020603" pitchFamily="34" charset="77"/>
                <a:cs typeface="Helvetica Neue"/>
              </a:rPr>
              <a:t>debo</a:t>
            </a:r>
            <a:r>
              <a:rPr lang="en-US" sz="3600" dirty="0">
                <a:latin typeface="Tw Cen MT" panose="020B0602020104020603" pitchFamily="34" charset="77"/>
                <a:cs typeface="Helvetica Neue"/>
              </a:rPr>
              <a:t> </a:t>
            </a:r>
            <a:r>
              <a:rPr lang="en-US" sz="3600" dirty="0" err="1">
                <a:latin typeface="Tw Cen MT" panose="020B0602020104020603" pitchFamily="34" charset="77"/>
                <a:cs typeface="Helvetica Neue"/>
              </a:rPr>
              <a:t>analizar</a:t>
            </a:r>
            <a:r>
              <a:rPr lang="en-US" sz="3600" dirty="0">
                <a:latin typeface="Tw Cen MT" panose="020B0602020104020603" pitchFamily="34" charset="77"/>
                <a:cs typeface="Helvetica Neue"/>
              </a:rPr>
              <a:t> </a:t>
            </a:r>
            <a:r>
              <a:rPr lang="en-US" sz="3600" dirty="0" err="1">
                <a:latin typeface="Tw Cen MT" panose="020B0602020104020603" pitchFamily="34" charset="77"/>
                <a:cs typeface="Helvetica Neue"/>
              </a:rPr>
              <a:t>los</a:t>
            </a:r>
            <a:r>
              <a:rPr lang="en-US" sz="3600" dirty="0">
                <a:latin typeface="Tw Cen MT" panose="020B0602020104020603" pitchFamily="34" charset="77"/>
                <a:cs typeface="Helvetica Neue"/>
              </a:rPr>
              <a:t> </a:t>
            </a:r>
            <a:r>
              <a:rPr lang="en-US" sz="3600" dirty="0" err="1">
                <a:latin typeface="Tw Cen MT" panose="020B0602020104020603" pitchFamily="34" charset="77"/>
                <a:cs typeface="Helvetica Neue"/>
              </a:rPr>
              <a:t>datos</a:t>
            </a:r>
            <a:r>
              <a:rPr lang="en-US" sz="3600" dirty="0">
                <a:latin typeface="Tw Cen MT" panose="020B0602020104020603" pitchFamily="34" charset="77"/>
                <a:cs typeface="Helvetica Neue"/>
              </a:rPr>
              <a:t> de forma reproducible?</a:t>
            </a:r>
            <a:endParaRPr sz="3600" dirty="0">
              <a:latin typeface="Tw Cen MT" panose="020B0602020104020603" pitchFamily="34" charset="77"/>
              <a:cs typeface="Helvetica Neue"/>
            </a:endParaRPr>
          </a:p>
        </p:txBody>
      </p:sp>
    </p:spTree>
    <p:extLst>
      <p:ext uri="{BB962C8B-B14F-4D97-AF65-F5344CB8AC3E}">
        <p14:creationId xmlns:p14="http://schemas.microsoft.com/office/powerpoint/2010/main" val="2909859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3673424-2074-AC92-9683-525BCF706794}"/>
              </a:ext>
            </a:extLst>
          </p:cNvPr>
          <p:cNvSpPr>
            <a:spLocks noGrp="1"/>
          </p:cNvSpPr>
          <p:nvPr>
            <p:ph type="title"/>
          </p:nvPr>
        </p:nvSpPr>
        <p:spPr/>
        <p:txBody>
          <a:bodyPr/>
          <a:lstStyle/>
          <a:p>
            <a:r>
              <a:rPr lang="es-CL" dirty="0"/>
              <a:t>¿Qué es un dato?</a:t>
            </a:r>
          </a:p>
        </p:txBody>
      </p:sp>
      <p:sp>
        <p:nvSpPr>
          <p:cNvPr id="3" name="Marcador de contenido 2">
            <a:extLst>
              <a:ext uri="{FF2B5EF4-FFF2-40B4-BE49-F238E27FC236}">
                <a16:creationId xmlns:a16="http://schemas.microsoft.com/office/drawing/2014/main" id="{0B87D2F5-10F7-07E5-9E00-4DB2AD63D032}"/>
              </a:ext>
            </a:extLst>
          </p:cNvPr>
          <p:cNvSpPr>
            <a:spLocks noGrp="1"/>
          </p:cNvSpPr>
          <p:nvPr>
            <p:ph idx="1"/>
          </p:nvPr>
        </p:nvSpPr>
        <p:spPr>
          <a:xfrm>
            <a:off x="443239" y="2450198"/>
            <a:ext cx="4817019" cy="2487170"/>
          </a:xfrm>
        </p:spPr>
        <p:txBody>
          <a:bodyPr>
            <a:normAutofit/>
          </a:bodyPr>
          <a:lstStyle/>
          <a:p>
            <a:r>
              <a:rPr lang="es-CL" b="1" dirty="0"/>
              <a:t>data</a:t>
            </a:r>
            <a:r>
              <a:rPr lang="es-CL" dirty="0"/>
              <a:t> </a:t>
            </a:r>
            <a:r>
              <a:rPr lang="es-CL" b="1" dirty="0"/>
              <a:t>&lt;-</a:t>
            </a:r>
            <a:r>
              <a:rPr lang="es-CL" dirty="0"/>
              <a:t> </a:t>
            </a:r>
            <a:r>
              <a:rPr lang="es-CL" b="1" dirty="0"/>
              <a:t>“</a:t>
            </a:r>
            <a:r>
              <a:rPr lang="es-CL" dirty="0"/>
              <a:t>información sobre objetos y fenómenos observables</a:t>
            </a:r>
            <a:r>
              <a:rPr lang="es-CL" b="1" dirty="0"/>
              <a:t>”</a:t>
            </a:r>
            <a:r>
              <a:rPr lang="es-CL" dirty="0"/>
              <a:t> </a:t>
            </a:r>
            <a:r>
              <a:rPr lang="es-CL" b="1" dirty="0"/>
              <a:t>%&gt;%</a:t>
            </a:r>
          </a:p>
          <a:p>
            <a:r>
              <a:rPr lang="es-CL" b="1" dirty="0"/>
              <a:t>“</a:t>
            </a:r>
            <a:r>
              <a:rPr lang="es-CL" dirty="0"/>
              <a:t>la data se guarda como una colección de símbolos, números, letras, </a:t>
            </a:r>
            <a:r>
              <a:rPr lang="es-CL" dirty="0" err="1"/>
              <a:t>etc</a:t>
            </a:r>
            <a:r>
              <a:rPr lang="es-CL" b="1" dirty="0"/>
              <a:t>”</a:t>
            </a:r>
            <a:r>
              <a:rPr lang="es-CL" dirty="0"/>
              <a:t> </a:t>
            </a:r>
            <a:r>
              <a:rPr lang="es-CL" b="1" dirty="0"/>
              <a:t>%&gt;% </a:t>
            </a:r>
          </a:p>
          <a:p>
            <a:r>
              <a:rPr lang="es-CL" b="1" dirty="0"/>
              <a:t>“</a:t>
            </a:r>
            <a:r>
              <a:rPr lang="es-CL" dirty="0"/>
              <a:t>típicamente, se almacena en un </a:t>
            </a:r>
            <a:r>
              <a:rPr lang="es-CL" dirty="0" err="1"/>
              <a:t>dataframe</a:t>
            </a:r>
            <a:r>
              <a:rPr lang="es-CL" b="1" dirty="0"/>
              <a:t>”</a:t>
            </a:r>
          </a:p>
          <a:p>
            <a:endParaRPr lang="es-CL" dirty="0"/>
          </a:p>
        </p:txBody>
      </p:sp>
      <p:pic>
        <p:nvPicPr>
          <p:cNvPr id="5" name="Imagen 4">
            <a:extLst>
              <a:ext uri="{FF2B5EF4-FFF2-40B4-BE49-F238E27FC236}">
                <a16:creationId xmlns:a16="http://schemas.microsoft.com/office/drawing/2014/main" id="{CE7CF8C1-9B9A-119F-67BE-ABC1AACDA92B}"/>
              </a:ext>
            </a:extLst>
          </p:cNvPr>
          <p:cNvPicPr>
            <a:picLocks noChangeAspect="1"/>
          </p:cNvPicPr>
          <p:nvPr/>
        </p:nvPicPr>
        <p:blipFill>
          <a:blip r:embed="rId2"/>
          <a:stretch>
            <a:fillRect/>
          </a:stretch>
        </p:blipFill>
        <p:spPr>
          <a:xfrm>
            <a:off x="5959823" y="2285999"/>
            <a:ext cx="5394960" cy="2651369"/>
          </a:xfrm>
          <a:prstGeom prst="rect">
            <a:avLst/>
          </a:prstGeom>
        </p:spPr>
      </p:pic>
      <p:sp>
        <p:nvSpPr>
          <p:cNvPr id="6" name="Rectángulo 5">
            <a:extLst>
              <a:ext uri="{FF2B5EF4-FFF2-40B4-BE49-F238E27FC236}">
                <a16:creationId xmlns:a16="http://schemas.microsoft.com/office/drawing/2014/main" id="{8F1BC9A6-397A-378C-4373-7E346FBFAB77}"/>
              </a:ext>
            </a:extLst>
          </p:cNvPr>
          <p:cNvSpPr/>
          <p:nvPr/>
        </p:nvSpPr>
        <p:spPr>
          <a:xfrm>
            <a:off x="6000381" y="1938332"/>
            <a:ext cx="5313844" cy="29299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CL" dirty="0"/>
              <a:t>Columnas = Variables</a:t>
            </a:r>
          </a:p>
        </p:txBody>
      </p:sp>
      <p:sp>
        <p:nvSpPr>
          <p:cNvPr id="7" name="Rectángulo 6">
            <a:extLst>
              <a:ext uri="{FF2B5EF4-FFF2-40B4-BE49-F238E27FC236}">
                <a16:creationId xmlns:a16="http://schemas.microsoft.com/office/drawing/2014/main" id="{2DB1A7C2-B905-818A-4217-3F402FC6E5AF}"/>
              </a:ext>
            </a:extLst>
          </p:cNvPr>
          <p:cNvSpPr/>
          <p:nvPr/>
        </p:nvSpPr>
        <p:spPr>
          <a:xfrm rot="16200000">
            <a:off x="4662138" y="3599367"/>
            <a:ext cx="2139941" cy="29300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CL" dirty="0"/>
              <a:t>Filas = Repeticiones</a:t>
            </a:r>
          </a:p>
        </p:txBody>
      </p:sp>
      <p:cxnSp>
        <p:nvCxnSpPr>
          <p:cNvPr id="9" name="Conector recto de flecha 8">
            <a:extLst>
              <a:ext uri="{FF2B5EF4-FFF2-40B4-BE49-F238E27FC236}">
                <a16:creationId xmlns:a16="http://schemas.microsoft.com/office/drawing/2014/main" id="{53DD33A3-E8A6-5BB4-17F7-BDC60B1A584A}"/>
              </a:ext>
            </a:extLst>
          </p:cNvPr>
          <p:cNvCxnSpPr>
            <a:cxnSpLocks/>
          </p:cNvCxnSpPr>
          <p:nvPr/>
        </p:nvCxnSpPr>
        <p:spPr>
          <a:xfrm flipV="1">
            <a:off x="6253316" y="4729316"/>
            <a:ext cx="1238865" cy="9340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CuadroTexto 9">
            <a:extLst>
              <a:ext uri="{FF2B5EF4-FFF2-40B4-BE49-F238E27FC236}">
                <a16:creationId xmlns:a16="http://schemas.microsoft.com/office/drawing/2014/main" id="{BD180810-AB74-7435-F9B8-17F7DE9D3FB9}"/>
              </a:ext>
            </a:extLst>
          </p:cNvPr>
          <p:cNvSpPr txBox="1"/>
          <p:nvPr/>
        </p:nvSpPr>
        <p:spPr>
          <a:xfrm>
            <a:off x="5132438" y="5663381"/>
            <a:ext cx="2241755" cy="369332"/>
          </a:xfrm>
          <a:prstGeom prst="rect">
            <a:avLst/>
          </a:prstGeom>
          <a:noFill/>
        </p:spPr>
        <p:txBody>
          <a:bodyPr wrap="square" rtlCol="0">
            <a:spAutoFit/>
          </a:bodyPr>
          <a:lstStyle/>
          <a:p>
            <a:r>
              <a:rPr lang="es-CL" dirty="0"/>
              <a:t>Cell/Celda/Casilla</a:t>
            </a:r>
          </a:p>
        </p:txBody>
      </p:sp>
      <p:sp>
        <p:nvSpPr>
          <p:cNvPr id="12" name="CuadroTexto 11">
            <a:extLst>
              <a:ext uri="{FF2B5EF4-FFF2-40B4-BE49-F238E27FC236}">
                <a16:creationId xmlns:a16="http://schemas.microsoft.com/office/drawing/2014/main" id="{3063FB26-357C-6AA3-817F-1DC8A5D58986}"/>
              </a:ext>
            </a:extLst>
          </p:cNvPr>
          <p:cNvSpPr txBox="1"/>
          <p:nvPr/>
        </p:nvSpPr>
        <p:spPr>
          <a:xfrm>
            <a:off x="8804049" y="5708249"/>
            <a:ext cx="2241755" cy="369332"/>
          </a:xfrm>
          <a:prstGeom prst="rect">
            <a:avLst/>
          </a:prstGeom>
          <a:noFill/>
        </p:spPr>
        <p:txBody>
          <a:bodyPr wrap="square" rtlCol="0">
            <a:spAutoFit/>
          </a:bodyPr>
          <a:lstStyle/>
          <a:p>
            <a:r>
              <a:rPr lang="es-CL" dirty="0"/>
              <a:t>Valores/</a:t>
            </a:r>
            <a:r>
              <a:rPr lang="es-CL" dirty="0" err="1"/>
              <a:t>Values</a:t>
            </a:r>
            <a:endParaRPr lang="es-CL" dirty="0"/>
          </a:p>
        </p:txBody>
      </p:sp>
      <p:cxnSp>
        <p:nvCxnSpPr>
          <p:cNvPr id="13" name="Conector recto de flecha 12">
            <a:extLst>
              <a:ext uri="{FF2B5EF4-FFF2-40B4-BE49-F238E27FC236}">
                <a16:creationId xmlns:a16="http://schemas.microsoft.com/office/drawing/2014/main" id="{54ADEB77-3D79-5146-B55D-F543910DE2CE}"/>
              </a:ext>
            </a:extLst>
          </p:cNvPr>
          <p:cNvCxnSpPr>
            <a:cxnSpLocks/>
          </p:cNvCxnSpPr>
          <p:nvPr/>
        </p:nvCxnSpPr>
        <p:spPr>
          <a:xfrm flipH="1" flipV="1">
            <a:off x="7997264" y="4719482"/>
            <a:ext cx="806785" cy="9389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928533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534949"/>
      </a:dk2>
      <a:lt2>
        <a:srgbClr val="CCD1B9"/>
      </a:lt2>
      <a:accent1>
        <a:srgbClr val="C66951"/>
      </a:accent1>
      <a:accent2>
        <a:srgbClr val="BF974D"/>
      </a:accent2>
      <a:accent3>
        <a:srgbClr val="928B70"/>
      </a:accent3>
      <a:accent4>
        <a:srgbClr val="87706B"/>
      </a:accent4>
      <a:accent5>
        <a:srgbClr val="94734E"/>
      </a:accent5>
      <a:accent6>
        <a:srgbClr val="6F777D"/>
      </a:accent6>
      <a:hlink>
        <a:srgbClr val="CC9900"/>
      </a:hlink>
      <a:folHlink>
        <a:srgbClr val="C0C0C0"/>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125000"/>
              </a:schemeClr>
              <a:schemeClr val="phClr">
                <a:tint val="92000"/>
                <a:shade val="70000"/>
                <a:satMod val="110000"/>
              </a:schemeClr>
            </a:duotone>
          </a:blip>
          <a:tile tx="0" ty="0" sx="22000" sy="22000" flip="none" algn="tl"/>
        </a:blipFill>
      </a:bgFillStyleLst>
    </a:fmtScheme>
  </a:themeElements>
  <a:objectDefaults/>
  <a:extraClrSchemeLst/>
  <a:extLst>
    <a:ext uri="{05A4C25C-085E-4340-85A3-A5531E510DB2}">
      <thm15:themeFamily xmlns:thm15="http://schemas.microsoft.com/office/thememl/2012/main" name="Integral" id="{3577F8C9-A904-41D8-97D2-FD898F53F20E}" vid="{E736489A-00C3-4E0A-AAA8-D4D3127BA5B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o" ma:contentTypeID="0x0101002A410167F6E5804AB2875CA2E966BB05" ma:contentTypeVersion="10" ma:contentTypeDescription="Crear nuevo documento." ma:contentTypeScope="" ma:versionID="10156ba42047acb682704c01cb605b99">
  <xsd:schema xmlns:xsd="http://www.w3.org/2001/XMLSchema" xmlns:xs="http://www.w3.org/2001/XMLSchema" xmlns:p="http://schemas.microsoft.com/office/2006/metadata/properties" xmlns:ns2="04908849-024c-48ae-8050-449bd7ad56f0" xmlns:ns3="bf4562a6-fc89-4851-b729-80dd96ab6d42" targetNamespace="http://schemas.microsoft.com/office/2006/metadata/properties" ma:root="true" ma:fieldsID="b2a46e3062f4d79f12f91e0cb138f322" ns2:_="" ns3:_="">
    <xsd:import namespace="04908849-024c-48ae-8050-449bd7ad56f0"/>
    <xsd:import namespace="bf4562a6-fc89-4851-b729-80dd96ab6d42"/>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4908849-024c-48ae-8050-449bd7ad56f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ObjectDetectorVersions" ma:index="16" nillable="true" ma:displayName="MediaServiceObjectDetectorVersions" ma:hidden="true" ma:indexed="true" ma:internalName="MediaServiceObjectDetectorVersions"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bf4562a6-fc89-4851-b729-80dd96ab6d42" elementFormDefault="qualified">
    <xsd:import namespace="http://schemas.microsoft.com/office/2006/documentManagement/types"/>
    <xsd:import namespace="http://schemas.microsoft.com/office/infopath/2007/PartnerControls"/>
    <xsd:element name="SharedWithUsers" ma:index="14" nillable="true" ma:displayName="Compartido c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Detalles de uso compartido"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3A27DE1-4B7F-42F3-88F0-C79C2ED84EB3}">
  <ds:schemaRefs>
    <ds:schemaRef ds:uri="http://schemas.microsoft.com/sharepoint/v3/contenttype/forms"/>
  </ds:schemaRefs>
</ds:datastoreItem>
</file>

<file path=customXml/itemProps2.xml><?xml version="1.0" encoding="utf-8"?>
<ds:datastoreItem xmlns:ds="http://schemas.openxmlformats.org/officeDocument/2006/customXml" ds:itemID="{3B98A16C-018E-46F4-9D3B-BFB826CB259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4908849-024c-48ae-8050-449bd7ad56f0"/>
    <ds:schemaRef ds:uri="bf4562a6-fc89-4851-b729-80dd96ab6d4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Integral</Template>
  <TotalTime>14991</TotalTime>
  <Words>2626</Words>
  <Application>Microsoft Office PowerPoint</Application>
  <PresentationFormat>Panorámica</PresentationFormat>
  <Paragraphs>264</Paragraphs>
  <Slides>44</Slides>
  <Notes>25</Notes>
  <HiddenSlides>0</HiddenSlides>
  <MMClips>0</MMClips>
  <ScaleCrop>false</ScaleCrop>
  <HeadingPairs>
    <vt:vector size="6" baseType="variant">
      <vt:variant>
        <vt:lpstr>Fuentes usadas</vt:lpstr>
      </vt:variant>
      <vt:variant>
        <vt:i4>8</vt:i4>
      </vt:variant>
      <vt:variant>
        <vt:lpstr>Tema</vt:lpstr>
      </vt:variant>
      <vt:variant>
        <vt:i4>1</vt:i4>
      </vt:variant>
      <vt:variant>
        <vt:lpstr>Títulos de diapositiva</vt:lpstr>
      </vt:variant>
      <vt:variant>
        <vt:i4>44</vt:i4>
      </vt:variant>
    </vt:vector>
  </HeadingPairs>
  <TitlesOfParts>
    <vt:vector size="53" baseType="lpstr">
      <vt:lpstr>Arial</vt:lpstr>
      <vt:lpstr>Arial Unicode MS</vt:lpstr>
      <vt:lpstr>Calibri</vt:lpstr>
      <vt:lpstr>Monaco</vt:lpstr>
      <vt:lpstr>Tw Cen MT</vt:lpstr>
      <vt:lpstr>Tw Cen MT Condensed</vt:lpstr>
      <vt:lpstr>Wingdings</vt:lpstr>
      <vt:lpstr>Wingdings 3</vt:lpstr>
      <vt:lpstr>Integral</vt:lpstr>
      <vt:lpstr>Introducción a R y RStudio</vt:lpstr>
      <vt:lpstr>Ciencia de datos</vt:lpstr>
      <vt:lpstr>Programar</vt:lpstr>
      <vt:lpstr>Por qué aprender a programar en ciencia de datos</vt:lpstr>
      <vt:lpstr>Presentación de PowerPoint</vt:lpstr>
      <vt:lpstr>Presentación de PowerPoint</vt:lpstr>
      <vt:lpstr>Presentación de PowerPoint</vt:lpstr>
      <vt:lpstr>Presentación de PowerPoint</vt:lpstr>
      <vt:lpstr>¿Qué es un dato?</vt:lpstr>
      <vt:lpstr>¿Qué es R entonces?</vt:lpstr>
      <vt:lpstr>Presentación de PowerPoint</vt:lpstr>
      <vt:lpstr>¿Qué Me permite hacer R?</vt:lpstr>
      <vt:lpstr>Gestionar los datos</vt:lpstr>
      <vt:lpstr>ANALIZAR los datos</vt:lpstr>
      <vt:lpstr>PREsentar los datos</vt:lpstr>
      <vt:lpstr>Empezando con r-studio</vt:lpstr>
      <vt:lpstr>Formatos de r-studio</vt:lpstr>
      <vt:lpstr>Instalar r y r-studio</vt:lpstr>
      <vt:lpstr>Presentación de PowerPoint</vt:lpstr>
      <vt:lpstr>Tipos de dato</vt:lpstr>
      <vt:lpstr>Tipos de dato</vt:lpstr>
      <vt:lpstr>1. Vectores</vt:lpstr>
      <vt:lpstr>funciones</vt:lpstr>
      <vt:lpstr>Presentación de PowerPoint</vt:lpstr>
      <vt:lpstr>Presentación de PowerPoint</vt:lpstr>
      <vt:lpstr>Objetos</vt:lpstr>
      <vt:lpstr>Presentación de PowerPoint</vt:lpstr>
      <vt:lpstr>librerías</vt:lpstr>
      <vt:lpstr>¿qué son las librerías?</vt:lpstr>
      <vt:lpstr>Importar datos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Consejo!</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Teaching Medical Doctors  Reproducible Clinical Data Analysis</dc:title>
  <dc:creator>Kadauke, Stephan,M.D.</dc:creator>
  <cp:lastModifiedBy>R A</cp:lastModifiedBy>
  <cp:revision>640</cp:revision>
  <cp:lastPrinted>2019-02-19T22:36:37Z</cp:lastPrinted>
  <dcterms:created xsi:type="dcterms:W3CDTF">2018-02-01T22:00:01Z</dcterms:created>
  <dcterms:modified xsi:type="dcterms:W3CDTF">2024-07-24T05:21:34Z</dcterms:modified>
</cp:coreProperties>
</file>